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1" r:id="rId3"/>
    <p:sldId id="333" r:id="rId4"/>
    <p:sldId id="294" r:id="rId5"/>
    <p:sldId id="340" r:id="rId6"/>
    <p:sldId id="341" r:id="rId7"/>
    <p:sldId id="342" r:id="rId8"/>
    <p:sldId id="344" r:id="rId9"/>
    <p:sldId id="334" r:id="rId10"/>
    <p:sldId id="363" r:id="rId11"/>
    <p:sldId id="364" r:id="rId12"/>
    <p:sldId id="365" r:id="rId13"/>
    <p:sldId id="343" r:id="rId14"/>
    <p:sldId id="366" r:id="rId15"/>
    <p:sldId id="367" r:id="rId16"/>
    <p:sldId id="368" r:id="rId17"/>
    <p:sldId id="382" r:id="rId18"/>
    <p:sldId id="383" r:id="rId19"/>
    <p:sldId id="384" r:id="rId20"/>
    <p:sldId id="385" r:id="rId21"/>
    <p:sldId id="386" r:id="rId22"/>
    <p:sldId id="387" r:id="rId23"/>
    <p:sldId id="388" r:id="rId24"/>
    <p:sldId id="389" r:id="rId25"/>
    <p:sldId id="390" r:id="rId26"/>
    <p:sldId id="391" r:id="rId27"/>
    <p:sldId id="392" r:id="rId28"/>
    <p:sldId id="393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48" r:id="rId37"/>
    <p:sldId id="376" r:id="rId38"/>
    <p:sldId id="377" r:id="rId39"/>
    <p:sldId id="351" r:id="rId40"/>
    <p:sldId id="378" r:id="rId41"/>
    <p:sldId id="379" r:id="rId42"/>
    <p:sldId id="380" r:id="rId43"/>
    <p:sldId id="381" r:id="rId44"/>
    <p:sldId id="338" r:id="rId45"/>
    <p:sldId id="339" r:id="rId46"/>
    <p:sldId id="345" r:id="rId47"/>
    <p:sldId id="346" r:id="rId48"/>
    <p:sldId id="347" r:id="rId49"/>
    <p:sldId id="349" r:id="rId50"/>
    <p:sldId id="350" r:id="rId51"/>
    <p:sldId id="353" r:id="rId52"/>
    <p:sldId id="352" r:id="rId53"/>
    <p:sldId id="354" r:id="rId54"/>
    <p:sldId id="355" r:id="rId55"/>
    <p:sldId id="356" r:id="rId56"/>
    <p:sldId id="360" r:id="rId57"/>
    <p:sldId id="361" r:id="rId58"/>
    <p:sldId id="362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23" d="100"/>
          <a:sy n="123" d="100"/>
        </p:scale>
        <p:origin x="132" y="90"/>
      </p:cViewPr>
      <p:guideLst>
        <p:guide orient="horz" pos="1570"/>
        <p:guide pos="325"/>
        <p:guide pos="7401"/>
        <p:guide pos="3840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0.svg"/><Relationship Id="rId7" Type="http://schemas.openxmlformats.org/officeDocument/2006/relationships/image" Target="../media/image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95.png"/><Relationship Id="rId5" Type="http://schemas.openxmlformats.org/officeDocument/2006/relationships/image" Target="../media/image39.pn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0.svg"/><Relationship Id="rId7" Type="http://schemas.openxmlformats.org/officeDocument/2006/relationships/image" Target="../media/image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97.png"/><Relationship Id="rId5" Type="http://schemas.openxmlformats.org/officeDocument/2006/relationships/image" Target="../media/image39.png"/><Relationship Id="rId10" Type="http://schemas.openxmlformats.org/officeDocument/2006/relationships/image" Target="../media/image96.png"/><Relationship Id="rId4" Type="http://schemas.openxmlformats.org/officeDocument/2006/relationships/image" Target="../media/image38.png"/><Relationship Id="rId9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0.svg"/><Relationship Id="rId7" Type="http://schemas.openxmlformats.org/officeDocument/2006/relationships/image" Target="../media/image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99.png"/><Relationship Id="rId5" Type="http://schemas.openxmlformats.org/officeDocument/2006/relationships/image" Target="../media/image39.png"/><Relationship Id="rId10" Type="http://schemas.openxmlformats.org/officeDocument/2006/relationships/image" Target="../media/image98.png"/><Relationship Id="rId4" Type="http://schemas.openxmlformats.org/officeDocument/2006/relationships/image" Target="../media/image38.pn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0.svg"/><Relationship Id="rId7" Type="http://schemas.openxmlformats.org/officeDocument/2006/relationships/image" Target="../media/image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101.png"/><Relationship Id="rId5" Type="http://schemas.openxmlformats.org/officeDocument/2006/relationships/image" Target="../media/image39.png"/><Relationship Id="rId10" Type="http://schemas.openxmlformats.org/officeDocument/2006/relationships/image" Target="../media/image100.png"/><Relationship Id="rId4" Type="http://schemas.openxmlformats.org/officeDocument/2006/relationships/image" Target="../media/image38.png"/><Relationship Id="rId9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0.svg"/><Relationship Id="rId7" Type="http://schemas.openxmlformats.org/officeDocument/2006/relationships/image" Target="../media/image5.png"/><Relationship Id="rId12" Type="http://schemas.openxmlformats.org/officeDocument/2006/relationships/image" Target="../media/image10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103.png"/><Relationship Id="rId5" Type="http://schemas.openxmlformats.org/officeDocument/2006/relationships/image" Target="../media/image39.png"/><Relationship Id="rId10" Type="http://schemas.openxmlformats.org/officeDocument/2006/relationships/image" Target="../media/image102.png"/><Relationship Id="rId4" Type="http://schemas.openxmlformats.org/officeDocument/2006/relationships/image" Target="../media/image38.png"/><Relationship Id="rId9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0.svg"/><Relationship Id="rId7" Type="http://schemas.openxmlformats.org/officeDocument/2006/relationships/image" Target="../media/image5.png"/><Relationship Id="rId12" Type="http://schemas.openxmlformats.org/officeDocument/2006/relationships/image" Target="../media/image10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106.png"/><Relationship Id="rId5" Type="http://schemas.openxmlformats.org/officeDocument/2006/relationships/image" Target="../media/image39.png"/><Relationship Id="rId10" Type="http://schemas.openxmlformats.org/officeDocument/2006/relationships/image" Target="../media/image105.png"/><Relationship Id="rId4" Type="http://schemas.openxmlformats.org/officeDocument/2006/relationships/image" Target="../media/image38.png"/><Relationship Id="rId9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1.png"/><Relationship Id="rId3" Type="http://schemas.openxmlformats.org/officeDocument/2006/relationships/image" Target="../media/image90.svg"/><Relationship Id="rId7" Type="http://schemas.openxmlformats.org/officeDocument/2006/relationships/image" Target="../media/image5.png"/><Relationship Id="rId12" Type="http://schemas.openxmlformats.org/officeDocument/2006/relationships/image" Target="../media/image11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109.png"/><Relationship Id="rId5" Type="http://schemas.openxmlformats.org/officeDocument/2006/relationships/image" Target="../media/image39.png"/><Relationship Id="rId10" Type="http://schemas.openxmlformats.org/officeDocument/2006/relationships/image" Target="../media/image108.png"/><Relationship Id="rId4" Type="http://schemas.openxmlformats.org/officeDocument/2006/relationships/image" Target="../media/image38.png"/><Relationship Id="rId9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1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37.sv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117.png"/><Relationship Id="rId5" Type="http://schemas.openxmlformats.org/officeDocument/2006/relationships/image" Target="../media/image6.png"/><Relationship Id="rId10" Type="http://schemas.openxmlformats.org/officeDocument/2006/relationships/image" Target="../media/image116.svg"/><Relationship Id="rId4" Type="http://schemas.openxmlformats.org/officeDocument/2006/relationships/image" Target="../media/image5.png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37.svg"/><Relationship Id="rId7" Type="http://schemas.openxmlformats.org/officeDocument/2006/relationships/image" Target="../media/image113.png"/><Relationship Id="rId12" Type="http://schemas.openxmlformats.org/officeDocument/2006/relationships/image" Target="../media/image1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119.png"/><Relationship Id="rId5" Type="http://schemas.openxmlformats.org/officeDocument/2006/relationships/image" Target="../media/image6.png"/><Relationship Id="rId10" Type="http://schemas.openxmlformats.org/officeDocument/2006/relationships/image" Target="../media/image116.svg"/><Relationship Id="rId4" Type="http://schemas.openxmlformats.org/officeDocument/2006/relationships/image" Target="../media/image5.png"/><Relationship Id="rId9" Type="http://schemas.openxmlformats.org/officeDocument/2006/relationships/image" Target="../media/image1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2.sv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37.svg"/><Relationship Id="rId7" Type="http://schemas.openxmlformats.org/officeDocument/2006/relationships/image" Target="../media/image113.png"/><Relationship Id="rId12" Type="http://schemas.openxmlformats.org/officeDocument/2006/relationships/image" Target="../media/image12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121.png"/><Relationship Id="rId5" Type="http://schemas.openxmlformats.org/officeDocument/2006/relationships/image" Target="../media/image6.png"/><Relationship Id="rId10" Type="http://schemas.openxmlformats.org/officeDocument/2006/relationships/image" Target="../media/image116.svg"/><Relationship Id="rId4" Type="http://schemas.openxmlformats.org/officeDocument/2006/relationships/image" Target="../media/image5.png"/><Relationship Id="rId9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37.svg"/><Relationship Id="rId7" Type="http://schemas.openxmlformats.org/officeDocument/2006/relationships/image" Target="../media/image113.png"/><Relationship Id="rId12" Type="http://schemas.openxmlformats.org/officeDocument/2006/relationships/image" Target="../media/image1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123.png"/><Relationship Id="rId5" Type="http://schemas.openxmlformats.org/officeDocument/2006/relationships/image" Target="../media/image6.png"/><Relationship Id="rId10" Type="http://schemas.openxmlformats.org/officeDocument/2006/relationships/image" Target="../media/image116.svg"/><Relationship Id="rId4" Type="http://schemas.openxmlformats.org/officeDocument/2006/relationships/image" Target="../media/image5.png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37.svg"/><Relationship Id="rId7" Type="http://schemas.openxmlformats.org/officeDocument/2006/relationships/image" Target="../media/image113.png"/><Relationship Id="rId12" Type="http://schemas.openxmlformats.org/officeDocument/2006/relationships/image" Target="../media/image1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125.png"/><Relationship Id="rId5" Type="http://schemas.openxmlformats.org/officeDocument/2006/relationships/image" Target="../media/image6.png"/><Relationship Id="rId10" Type="http://schemas.openxmlformats.org/officeDocument/2006/relationships/image" Target="../media/image116.svg"/><Relationship Id="rId4" Type="http://schemas.openxmlformats.org/officeDocument/2006/relationships/image" Target="../media/image5.png"/><Relationship Id="rId9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37.svg"/><Relationship Id="rId7" Type="http://schemas.openxmlformats.org/officeDocument/2006/relationships/image" Target="../media/image113.png"/><Relationship Id="rId12" Type="http://schemas.openxmlformats.org/officeDocument/2006/relationships/image" Target="../media/image12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127.png"/><Relationship Id="rId5" Type="http://schemas.openxmlformats.org/officeDocument/2006/relationships/image" Target="../media/image6.png"/><Relationship Id="rId10" Type="http://schemas.openxmlformats.org/officeDocument/2006/relationships/image" Target="../media/image116.svg"/><Relationship Id="rId4" Type="http://schemas.openxmlformats.org/officeDocument/2006/relationships/image" Target="../media/image5.png"/><Relationship Id="rId9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37.svg"/><Relationship Id="rId7" Type="http://schemas.openxmlformats.org/officeDocument/2006/relationships/image" Target="../media/image113.png"/><Relationship Id="rId12" Type="http://schemas.openxmlformats.org/officeDocument/2006/relationships/image" Target="../media/image1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129.png"/><Relationship Id="rId5" Type="http://schemas.openxmlformats.org/officeDocument/2006/relationships/image" Target="../media/image6.png"/><Relationship Id="rId10" Type="http://schemas.openxmlformats.org/officeDocument/2006/relationships/image" Target="../media/image116.svg"/><Relationship Id="rId4" Type="http://schemas.openxmlformats.org/officeDocument/2006/relationships/image" Target="../media/image5.png"/><Relationship Id="rId9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13" Type="http://schemas.openxmlformats.org/officeDocument/2006/relationships/image" Target="../media/image133.png"/><Relationship Id="rId3" Type="http://schemas.openxmlformats.org/officeDocument/2006/relationships/image" Target="../media/image37.svg"/><Relationship Id="rId7" Type="http://schemas.openxmlformats.org/officeDocument/2006/relationships/image" Target="../media/image113.png"/><Relationship Id="rId12" Type="http://schemas.openxmlformats.org/officeDocument/2006/relationships/image" Target="../media/image1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131.png"/><Relationship Id="rId5" Type="http://schemas.openxmlformats.org/officeDocument/2006/relationships/image" Target="../media/image6.png"/><Relationship Id="rId10" Type="http://schemas.openxmlformats.org/officeDocument/2006/relationships/image" Target="../media/image116.svg"/><Relationship Id="rId4" Type="http://schemas.openxmlformats.org/officeDocument/2006/relationships/image" Target="../media/image5.png"/><Relationship Id="rId9" Type="http://schemas.openxmlformats.org/officeDocument/2006/relationships/image" Target="../media/image1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37.svg"/><Relationship Id="rId7" Type="http://schemas.openxmlformats.org/officeDocument/2006/relationships/image" Target="../media/image113.png"/><Relationship Id="rId12" Type="http://schemas.openxmlformats.org/officeDocument/2006/relationships/image" Target="../media/image1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134.png"/><Relationship Id="rId5" Type="http://schemas.openxmlformats.org/officeDocument/2006/relationships/image" Target="../media/image6.png"/><Relationship Id="rId10" Type="http://schemas.openxmlformats.org/officeDocument/2006/relationships/image" Target="../media/image116.svg"/><Relationship Id="rId4" Type="http://schemas.openxmlformats.org/officeDocument/2006/relationships/image" Target="../media/image5.png"/><Relationship Id="rId9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37.svg"/><Relationship Id="rId7" Type="http://schemas.openxmlformats.org/officeDocument/2006/relationships/image" Target="../media/image113.png"/><Relationship Id="rId12" Type="http://schemas.openxmlformats.org/officeDocument/2006/relationships/image" Target="../media/image1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136.png"/><Relationship Id="rId5" Type="http://schemas.openxmlformats.org/officeDocument/2006/relationships/image" Target="../media/image6.png"/><Relationship Id="rId10" Type="http://schemas.openxmlformats.org/officeDocument/2006/relationships/image" Target="../media/image116.svg"/><Relationship Id="rId4" Type="http://schemas.openxmlformats.org/officeDocument/2006/relationships/image" Target="../media/image5.png"/><Relationship Id="rId9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1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image" Target="../media/image141.png"/><Relationship Id="rId3" Type="http://schemas.openxmlformats.org/officeDocument/2006/relationships/image" Target="../media/image37.svg"/><Relationship Id="rId7" Type="http://schemas.openxmlformats.org/officeDocument/2006/relationships/image" Target="../media/image39.png"/><Relationship Id="rId12" Type="http://schemas.openxmlformats.org/officeDocument/2006/relationships/image" Target="../media/image33.svg"/><Relationship Id="rId17" Type="http://schemas.openxmlformats.org/officeDocument/2006/relationships/image" Target="../media/image7.svg"/><Relationship Id="rId2" Type="http://schemas.openxmlformats.org/officeDocument/2006/relationships/image" Target="../media/image36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32.png"/><Relationship Id="rId5" Type="http://schemas.openxmlformats.org/officeDocument/2006/relationships/image" Target="../media/image90.svg"/><Relationship Id="rId15" Type="http://schemas.openxmlformats.org/officeDocument/2006/relationships/image" Target="../media/image5.png"/><Relationship Id="rId10" Type="http://schemas.openxmlformats.org/officeDocument/2006/relationships/image" Target="../media/image140.svg"/><Relationship Id="rId4" Type="http://schemas.openxmlformats.org/officeDocument/2006/relationships/image" Target="../media/image89.png"/><Relationship Id="rId9" Type="http://schemas.openxmlformats.org/officeDocument/2006/relationships/image" Target="../media/image139.png"/><Relationship Id="rId14" Type="http://schemas.openxmlformats.org/officeDocument/2006/relationships/image" Target="../media/image14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7.svg"/><Relationship Id="rId3" Type="http://schemas.openxmlformats.org/officeDocument/2006/relationships/image" Target="../media/image37.svg"/><Relationship Id="rId7" Type="http://schemas.openxmlformats.org/officeDocument/2006/relationships/image" Target="../media/image41.png"/><Relationship Id="rId12" Type="http://schemas.openxmlformats.org/officeDocument/2006/relationships/image" Target="../media/image6.png"/><Relationship Id="rId17" Type="http://schemas.openxmlformats.org/officeDocument/2006/relationships/image" Target="../media/image48.svg"/><Relationship Id="rId2" Type="http://schemas.openxmlformats.org/officeDocument/2006/relationships/image" Target="../media/image36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5.png"/><Relationship Id="rId5" Type="http://schemas.openxmlformats.org/officeDocument/2006/relationships/image" Target="../media/image39.png"/><Relationship Id="rId15" Type="http://schemas.openxmlformats.org/officeDocument/2006/relationships/image" Target="../media/image46.svg"/><Relationship Id="rId10" Type="http://schemas.openxmlformats.org/officeDocument/2006/relationships/image" Target="../media/image44.sv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5.png"/><Relationship Id="rId7" Type="http://schemas.openxmlformats.org/officeDocument/2006/relationships/image" Target="../media/image1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5.png"/><Relationship Id="rId7" Type="http://schemas.openxmlformats.org/officeDocument/2006/relationships/image" Target="../media/image1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6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5.png"/><Relationship Id="rId7" Type="http://schemas.openxmlformats.org/officeDocument/2006/relationships/image" Target="../media/image15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56.png"/><Relationship Id="rId7" Type="http://schemas.openxmlformats.org/officeDocument/2006/relationships/image" Target="../media/image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157.png"/><Relationship Id="rId4" Type="http://schemas.openxmlformats.org/officeDocument/2006/relationships/image" Target="../media/image38.png"/><Relationship Id="rId9" Type="http://schemas.openxmlformats.org/officeDocument/2006/relationships/image" Target="../media/image1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.png"/><Relationship Id="rId7" Type="http://schemas.openxmlformats.org/officeDocument/2006/relationships/image" Target="../media/image16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5.png"/><Relationship Id="rId7" Type="http://schemas.openxmlformats.org/officeDocument/2006/relationships/image" Target="../media/image16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3.png"/><Relationship Id="rId18" Type="http://schemas.openxmlformats.org/officeDocument/2006/relationships/image" Target="../media/image2.svg"/><Relationship Id="rId3" Type="http://schemas.openxmlformats.org/officeDocument/2006/relationships/image" Target="../media/image37.svg"/><Relationship Id="rId21" Type="http://schemas.openxmlformats.org/officeDocument/2006/relationships/image" Target="../media/image5.png"/><Relationship Id="rId7" Type="http://schemas.openxmlformats.org/officeDocument/2006/relationships/image" Target="../media/image45.png"/><Relationship Id="rId12" Type="http://schemas.openxmlformats.org/officeDocument/2006/relationships/image" Target="../media/image52.svg"/><Relationship Id="rId17" Type="http://schemas.openxmlformats.org/officeDocument/2006/relationships/image" Target="../media/image1.png"/><Relationship Id="rId2" Type="http://schemas.openxmlformats.org/officeDocument/2006/relationships/image" Target="../media/image36.png"/><Relationship Id="rId16" Type="http://schemas.openxmlformats.org/officeDocument/2006/relationships/image" Target="../media/image56.svg"/><Relationship Id="rId20" Type="http://schemas.openxmlformats.org/officeDocument/2006/relationships/image" Target="../media/image5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51.png"/><Relationship Id="rId5" Type="http://schemas.openxmlformats.org/officeDocument/2006/relationships/image" Target="../media/image39.png"/><Relationship Id="rId15" Type="http://schemas.openxmlformats.org/officeDocument/2006/relationships/image" Target="../media/image55.png"/><Relationship Id="rId23" Type="http://schemas.openxmlformats.org/officeDocument/2006/relationships/image" Target="../media/image7.svg"/><Relationship Id="rId10" Type="http://schemas.openxmlformats.org/officeDocument/2006/relationships/image" Target="../media/image50.svg"/><Relationship Id="rId19" Type="http://schemas.openxmlformats.org/officeDocument/2006/relationships/image" Target="../media/image57.png"/><Relationship Id="rId4" Type="http://schemas.openxmlformats.org/officeDocument/2006/relationships/image" Target="../media/image38.png"/><Relationship Id="rId9" Type="http://schemas.openxmlformats.org/officeDocument/2006/relationships/image" Target="../media/image49.png"/><Relationship Id="rId14" Type="http://schemas.openxmlformats.org/officeDocument/2006/relationships/image" Target="../media/image54.svg"/><Relationship Id="rId2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image" Target="../media/image141.png"/><Relationship Id="rId3" Type="http://schemas.openxmlformats.org/officeDocument/2006/relationships/image" Target="../media/image37.svg"/><Relationship Id="rId7" Type="http://schemas.openxmlformats.org/officeDocument/2006/relationships/image" Target="../media/image39.png"/><Relationship Id="rId12" Type="http://schemas.openxmlformats.org/officeDocument/2006/relationships/image" Target="../media/image33.svg"/><Relationship Id="rId17" Type="http://schemas.openxmlformats.org/officeDocument/2006/relationships/image" Target="../media/image7.svg"/><Relationship Id="rId2" Type="http://schemas.openxmlformats.org/officeDocument/2006/relationships/image" Target="../media/image36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32.png"/><Relationship Id="rId5" Type="http://schemas.openxmlformats.org/officeDocument/2006/relationships/image" Target="../media/image90.svg"/><Relationship Id="rId15" Type="http://schemas.openxmlformats.org/officeDocument/2006/relationships/image" Target="../media/image5.png"/><Relationship Id="rId10" Type="http://schemas.openxmlformats.org/officeDocument/2006/relationships/image" Target="../media/image140.svg"/><Relationship Id="rId4" Type="http://schemas.openxmlformats.org/officeDocument/2006/relationships/image" Target="../media/image89.png"/><Relationship Id="rId9" Type="http://schemas.openxmlformats.org/officeDocument/2006/relationships/image" Target="../media/image139.png"/><Relationship Id="rId14" Type="http://schemas.openxmlformats.org/officeDocument/2006/relationships/image" Target="../media/image14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17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81.png"/><Relationship Id="rId4" Type="http://schemas.openxmlformats.org/officeDocument/2006/relationships/image" Target="../media/image38.png"/><Relationship Id="rId9" Type="http://schemas.openxmlformats.org/officeDocument/2006/relationships/image" Target="../media/image1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18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18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36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62.png"/><Relationship Id="rId5" Type="http://schemas.openxmlformats.org/officeDocument/2006/relationships/image" Target="../media/image5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38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19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19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19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99.png"/><Relationship Id="rId5" Type="http://schemas.openxmlformats.org/officeDocument/2006/relationships/image" Target="../media/image5.png"/><Relationship Id="rId10" Type="http://schemas.openxmlformats.org/officeDocument/2006/relationships/image" Target="../media/image198.png"/><Relationship Id="rId4" Type="http://schemas.openxmlformats.org/officeDocument/2006/relationships/image" Target="../media/image38.png"/><Relationship Id="rId9" Type="http://schemas.openxmlformats.org/officeDocument/2006/relationships/image" Target="../media/image19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20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04.png"/><Relationship Id="rId4" Type="http://schemas.openxmlformats.org/officeDocument/2006/relationships/image" Target="../media/image38.png"/><Relationship Id="rId9" Type="http://schemas.openxmlformats.org/officeDocument/2006/relationships/image" Target="../media/image20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07.png"/><Relationship Id="rId4" Type="http://schemas.openxmlformats.org/officeDocument/2006/relationships/image" Target="../media/image38.png"/><Relationship Id="rId9" Type="http://schemas.openxmlformats.org/officeDocument/2006/relationships/image" Target="../media/image20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10.png"/><Relationship Id="rId4" Type="http://schemas.openxmlformats.org/officeDocument/2006/relationships/image" Target="../media/image38.png"/><Relationship Id="rId9" Type="http://schemas.openxmlformats.org/officeDocument/2006/relationships/image" Target="../media/image20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12" Type="http://schemas.openxmlformats.org/officeDocument/2006/relationships/image" Target="../media/image2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14.png"/><Relationship Id="rId5" Type="http://schemas.openxmlformats.org/officeDocument/2006/relationships/image" Target="../media/image5.png"/><Relationship Id="rId10" Type="http://schemas.openxmlformats.org/officeDocument/2006/relationships/image" Target="../media/image213.png"/><Relationship Id="rId4" Type="http://schemas.openxmlformats.org/officeDocument/2006/relationships/image" Target="../media/image38.png"/><Relationship Id="rId9" Type="http://schemas.openxmlformats.org/officeDocument/2006/relationships/image" Target="../media/image2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7.svg"/><Relationship Id="rId10" Type="http://schemas.openxmlformats.org/officeDocument/2006/relationships/image" Target="../media/image73.png"/><Relationship Id="rId4" Type="http://schemas.openxmlformats.org/officeDocument/2006/relationships/image" Target="../media/image6.png"/><Relationship Id="rId9" Type="http://schemas.openxmlformats.org/officeDocument/2006/relationships/image" Target="../media/image72.png"/><Relationship Id="rId14" Type="http://schemas.openxmlformats.org/officeDocument/2006/relationships/hyperlink" Target="http://ko.wordpress~~~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12" Type="http://schemas.openxmlformats.org/officeDocument/2006/relationships/image" Target="../media/image8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80.png"/><Relationship Id="rId5" Type="http://schemas.openxmlformats.org/officeDocument/2006/relationships/image" Target="../media/image5.png"/><Relationship Id="rId10" Type="http://schemas.openxmlformats.org/officeDocument/2006/relationships/image" Target="../media/image79.png"/><Relationship Id="rId4" Type="http://schemas.openxmlformats.org/officeDocument/2006/relationships/image" Target="../media/image38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mailto:jin@&#8217;10.0.1.%25" TargetMode="External"/><Relationship Id="rId13" Type="http://schemas.openxmlformats.org/officeDocument/2006/relationships/image" Target="../media/image88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12" Type="http://schemas.openxmlformats.org/officeDocument/2006/relationships/image" Target="../media/image8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86.png"/><Relationship Id="rId5" Type="http://schemas.openxmlformats.org/officeDocument/2006/relationships/image" Target="../media/image5.png"/><Relationship Id="rId10" Type="http://schemas.openxmlformats.org/officeDocument/2006/relationships/image" Target="../media/image85.png"/><Relationship Id="rId4" Type="http://schemas.openxmlformats.org/officeDocument/2006/relationships/image" Target="../media/image38.png"/><Relationship Id="rId9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0.svg"/><Relationship Id="rId7" Type="http://schemas.openxmlformats.org/officeDocument/2006/relationships/image" Target="../media/image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93.png"/><Relationship Id="rId5" Type="http://schemas.openxmlformats.org/officeDocument/2006/relationships/image" Target="../media/image39.png"/><Relationship Id="rId10" Type="http://schemas.openxmlformats.org/officeDocument/2006/relationships/image" Target="../media/image92.png"/><Relationship Id="rId4" Type="http://schemas.openxmlformats.org/officeDocument/2006/relationships/image" Target="../media/image38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4367809" y="1368635"/>
            <a:ext cx="7115886" cy="2903316"/>
            <a:chOff x="6747213" y="1368635"/>
            <a:chExt cx="4736481" cy="29033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47213" y="1368635"/>
              <a:ext cx="294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세대아카데미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246221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000" b="1" kern="0" spc="0" dirty="0">
                  <a:solidFill>
                    <a:schemeClr val="accent2">
                      <a:lumMod val="7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기능 구현과 연동</a:t>
              </a:r>
              <a:br>
                <a:rPr lang="en-US" altLang="ko-KR" sz="3200" b="1" kern="0" spc="0" dirty="0">
                  <a:solidFill>
                    <a:schemeClr val="accent2">
                      <a:lumMod val="7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40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</a:t>
              </a:r>
              <a:br>
                <a:rPr lang="en-US" altLang="ko-KR" sz="32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4000" b="1" kern="0" spc="0" dirty="0">
                  <a:solidFill>
                    <a:schemeClr val="accent5">
                      <a:lumMod val="7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</a:t>
              </a:r>
              <a:r>
                <a:rPr lang="en-US" altLang="ko-KR" sz="4000" b="1" kern="0" spc="0" dirty="0">
                  <a:solidFill>
                    <a:schemeClr val="accent5">
                      <a:lumMod val="7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4000" b="1" kern="0" spc="0" dirty="0">
                  <a:solidFill>
                    <a:schemeClr val="accent5">
                      <a:lumMod val="7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구축 간 자동화 구현</a:t>
              </a:r>
              <a:endParaRPr lang="ko-KR" altLang="en-US" sz="4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8757764" y="6027409"/>
            <a:ext cx="2680001" cy="375740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1662" t="1" b="17379"/>
          <a:stretch/>
        </p:blipFill>
        <p:spPr>
          <a:xfrm>
            <a:off x="0" y="1229667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616357" y="4328235"/>
            <a:ext cx="5308527" cy="1571841"/>
            <a:chOff x="6768048" y="3882051"/>
            <a:chExt cx="5158567" cy="1571841"/>
          </a:xfrm>
        </p:grpSpPr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A8FD9C56-2157-5E5A-A440-58046638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768048" y="4036068"/>
              <a:ext cx="5158567" cy="1417824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 2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endPara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정선민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0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한슬찬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👑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), </a:t>
              </a:r>
              <a:r>
                <a:rPr lang="ko-KR" altLang="en-US" sz="20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윤석규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윤동현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양승진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5B9CD-1863-3B70-2F65-5E56CC1DB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AB5A364D-D519-FF32-C9A4-8DF672698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B7EFE789-D082-46B7-31AC-A24D682911ED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12E02A-6062-8C6A-D190-2589026F5B1C}"/>
              </a:ext>
            </a:extLst>
          </p:cNvPr>
          <p:cNvGrpSpPr/>
          <p:nvPr/>
        </p:nvGrpSpPr>
        <p:grpSpPr>
          <a:xfrm>
            <a:off x="376102" y="333243"/>
            <a:ext cx="6980038" cy="830997"/>
            <a:chOff x="376102" y="333243"/>
            <a:chExt cx="698003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908D34-64D4-89E2-5F5B-31FAE53C62D7}"/>
                </a:ext>
              </a:extLst>
            </p:cNvPr>
            <p:cNvSpPr txBox="1"/>
            <p:nvPr/>
          </p:nvSpPr>
          <p:spPr>
            <a:xfrm>
              <a:off x="1461721" y="585057"/>
              <a:ext cx="58944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B12457-B0FE-3200-5457-B857EB79FB07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FDCDF4F5-2E36-E300-11DD-C56552BD8B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C3231D-7AE1-BA51-4A5A-5A0E49A1199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5D579-D3C1-263D-4483-8B6B5D79EB9F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1E7264DC-FCCF-F2F9-4AD2-F1AF41A193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58E0967-7618-D115-9713-0E703287EDC9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01B52764-111B-2812-CAE8-5C12FE8ED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4C978E64-4C3A-40BF-A499-7A41B62A6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100DF16-8DC2-9F19-89DE-A5DBBD09331E}"/>
              </a:ext>
            </a:extLst>
          </p:cNvPr>
          <p:cNvSpPr txBox="1"/>
          <p:nvPr/>
        </p:nvSpPr>
        <p:spPr>
          <a:xfrm>
            <a:off x="743615" y="1430219"/>
            <a:ext cx="10324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DNS 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서버 작업 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R="0" indent="0" fontAlgn="base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그래픽 43">
            <a:extLst>
              <a:ext uri="{FF2B5EF4-FFF2-40B4-BE49-F238E27FC236}">
                <a16:creationId xmlns:a16="http://schemas.microsoft.com/office/drawing/2014/main" id="{D33DA47F-7568-8BAE-F669-270CB33CBA75}"/>
              </a:ext>
            </a:extLst>
          </p:cNvPr>
          <p:cNvSpPr/>
          <p:nvPr/>
        </p:nvSpPr>
        <p:spPr>
          <a:xfrm>
            <a:off x="541891" y="1539006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0B7068-436D-13E7-3AC9-644356B3BB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00" y="2984274"/>
            <a:ext cx="6668431" cy="32961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BD8444-48CA-0874-51EB-B1BD06D097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2" y="2418188"/>
            <a:ext cx="6653700" cy="3715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518B9C-A32B-2784-ED85-09C2775D6749}"/>
              </a:ext>
            </a:extLst>
          </p:cNvPr>
          <p:cNvSpPr txBox="1"/>
          <p:nvPr/>
        </p:nvSpPr>
        <p:spPr>
          <a:xfrm>
            <a:off x="7464152" y="3104581"/>
            <a:ext cx="3888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accent5"/>
                </a:solidFill>
              </a:rPr>
              <a:t>cp –p </a:t>
            </a:r>
            <a:r>
              <a:rPr lang="en-US" altLang="ko-KR" sz="1400" dirty="0" err="1">
                <a:solidFill>
                  <a:schemeClr val="accent5"/>
                </a:solidFill>
              </a:rPr>
              <a:t>named.empty</a:t>
            </a:r>
            <a:r>
              <a:rPr lang="en-US" altLang="ko-KR" sz="1400" dirty="0">
                <a:solidFill>
                  <a:schemeClr val="accent5"/>
                </a:solidFill>
              </a:rPr>
              <a:t> </a:t>
            </a:r>
            <a:r>
              <a:rPr lang="ko-KR" altLang="en-US" sz="1400" dirty="0">
                <a:solidFill>
                  <a:schemeClr val="accent5"/>
                </a:solidFill>
              </a:rPr>
              <a:t>도메인 </a:t>
            </a:r>
            <a:r>
              <a:rPr lang="en-US" altLang="ko-KR" sz="1400" dirty="0">
                <a:solidFill>
                  <a:schemeClr val="accent5"/>
                </a:solidFill>
              </a:rPr>
              <a:t>.zone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각각 팀원들의 </a:t>
            </a:r>
            <a:r>
              <a:rPr lang="en-US" altLang="ko-KR" sz="1400" dirty="0"/>
              <a:t>zone </a:t>
            </a:r>
            <a:r>
              <a:rPr lang="ko-KR" altLang="en-US" sz="1400" dirty="0"/>
              <a:t>파일 생성 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ls –l </a:t>
            </a:r>
            <a:r>
              <a:rPr lang="ko-KR" altLang="en-US" sz="1400" dirty="0"/>
              <a:t>로</a:t>
            </a:r>
            <a:r>
              <a:rPr lang="en-US" altLang="ko-KR" sz="1400" dirty="0"/>
              <a:t> zone</a:t>
            </a:r>
            <a:r>
              <a:rPr lang="ko-KR" altLang="en-US" sz="1400" dirty="0"/>
              <a:t>파일 생성 확인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5052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2664E-24AF-3A38-4F48-C99C0B125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B0825F02-E310-7D6E-DD16-D8CA4F674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E0AF09E2-7A32-0B0B-2D8F-EF6F04BBC7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68BE722-6517-6E9D-D2BC-AA82200A17B5}"/>
              </a:ext>
            </a:extLst>
          </p:cNvPr>
          <p:cNvGrpSpPr/>
          <p:nvPr/>
        </p:nvGrpSpPr>
        <p:grpSpPr>
          <a:xfrm>
            <a:off x="376102" y="333243"/>
            <a:ext cx="6980038" cy="830997"/>
            <a:chOff x="376102" y="333243"/>
            <a:chExt cx="698003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6C4CF2-6F9A-EFAF-6372-FFA649FE8A07}"/>
                </a:ext>
              </a:extLst>
            </p:cNvPr>
            <p:cNvSpPr txBox="1"/>
            <p:nvPr/>
          </p:nvSpPr>
          <p:spPr>
            <a:xfrm>
              <a:off x="1461721" y="585057"/>
              <a:ext cx="58944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F4C078-0F72-B444-F079-61E060BDB0EC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49BC28F6-692E-ADDF-AE11-14434225B1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FF8F2C-3BF1-5E62-2BAD-86DD6C78BB4D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7CA44-A525-9FCE-AAE4-31B8E3A5ACF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B8193FB-52C5-BEE9-8A2F-B08EA8FC39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6E856C0-BFA6-7409-4BDD-F81A86328803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A8A598E-0D83-CDEC-97C9-F29E95495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1DB7503D-3220-9C79-1E31-C6B3E8245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568D708-2D0C-0D99-ABEC-37CEB0B4DAB5}"/>
              </a:ext>
            </a:extLst>
          </p:cNvPr>
          <p:cNvSpPr txBox="1"/>
          <p:nvPr/>
        </p:nvSpPr>
        <p:spPr>
          <a:xfrm>
            <a:off x="743615" y="1430219"/>
            <a:ext cx="10324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DNS 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서버 작업 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R="0" indent="0" fontAlgn="base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그래픽 43">
            <a:extLst>
              <a:ext uri="{FF2B5EF4-FFF2-40B4-BE49-F238E27FC236}">
                <a16:creationId xmlns:a16="http://schemas.microsoft.com/office/drawing/2014/main" id="{E90E4D46-F44E-07E1-A59F-BFE6600F9A72}"/>
              </a:ext>
            </a:extLst>
          </p:cNvPr>
          <p:cNvSpPr/>
          <p:nvPr/>
        </p:nvSpPr>
        <p:spPr>
          <a:xfrm>
            <a:off x="541891" y="1539006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FCA7BF-6AD4-861B-1C51-7BB2730A97C9}"/>
              </a:ext>
            </a:extLst>
          </p:cNvPr>
          <p:cNvSpPr txBox="1"/>
          <p:nvPr/>
        </p:nvSpPr>
        <p:spPr>
          <a:xfrm>
            <a:off x="6778717" y="2376499"/>
            <a:ext cx="388843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vi /var/named/ (</a:t>
            </a:r>
            <a:r>
              <a:rPr lang="ko-KR" altLang="en-US" sz="1400" dirty="0"/>
              <a:t>도메인</a:t>
            </a:r>
            <a:r>
              <a:rPr lang="en-US" altLang="ko-KR" sz="1400" dirty="0"/>
              <a:t>) .zone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r>
              <a:rPr lang="en-US" altLang="ko-KR" sz="1400" dirty="0">
                <a:solidFill>
                  <a:schemeClr val="accent5"/>
                </a:solidFill>
              </a:rPr>
              <a:t>  * MX 10 mail.(</a:t>
            </a:r>
            <a:r>
              <a:rPr lang="ko-KR" altLang="en-US" sz="1400" dirty="0">
                <a:solidFill>
                  <a:schemeClr val="accent5"/>
                </a:solidFill>
              </a:rPr>
              <a:t>도메인</a:t>
            </a:r>
            <a:r>
              <a:rPr lang="en-US" altLang="ko-KR" sz="1400" dirty="0">
                <a:solidFill>
                  <a:schemeClr val="accent5"/>
                </a:solidFill>
              </a:rPr>
              <a:t>).</a:t>
            </a:r>
          </a:p>
          <a:p>
            <a:r>
              <a:rPr lang="en-US" altLang="ko-KR" sz="1400" dirty="0">
                <a:solidFill>
                  <a:schemeClr val="accent5"/>
                </a:solidFill>
              </a:rPr>
              <a:t>www</a:t>
            </a:r>
            <a:r>
              <a:rPr lang="ko-KR" altLang="en-US" sz="1400" dirty="0">
                <a:solidFill>
                  <a:schemeClr val="accent5"/>
                </a:solidFill>
              </a:rPr>
              <a:t> </a:t>
            </a:r>
            <a:r>
              <a:rPr lang="en-US" altLang="ko-KR" sz="1400" dirty="0">
                <a:solidFill>
                  <a:schemeClr val="accent5"/>
                </a:solidFill>
              </a:rPr>
              <a:t>IN</a:t>
            </a:r>
            <a:r>
              <a:rPr lang="ko-KR" altLang="en-US" sz="1400" dirty="0">
                <a:solidFill>
                  <a:schemeClr val="accent5"/>
                </a:solidFill>
              </a:rPr>
              <a:t> </a:t>
            </a:r>
            <a:r>
              <a:rPr lang="en-US" altLang="ko-KR" sz="1400" dirty="0">
                <a:solidFill>
                  <a:schemeClr val="accent5"/>
                </a:solidFill>
              </a:rPr>
              <a:t>A</a:t>
            </a:r>
            <a:r>
              <a:rPr lang="ko-KR" altLang="en-US" sz="1400" dirty="0">
                <a:solidFill>
                  <a:schemeClr val="accent5"/>
                </a:solidFill>
              </a:rPr>
              <a:t> </a:t>
            </a:r>
            <a:r>
              <a:rPr lang="en-US" altLang="ko-KR" sz="1400" dirty="0">
                <a:solidFill>
                  <a:schemeClr val="accent5"/>
                </a:solidFill>
              </a:rPr>
              <a:t>IP</a:t>
            </a:r>
          </a:p>
          <a:p>
            <a:r>
              <a:rPr lang="en-US" altLang="ko-KR" sz="1400" dirty="0">
                <a:solidFill>
                  <a:schemeClr val="accent5"/>
                </a:solidFill>
              </a:rPr>
              <a:t>ftp    IN A </a:t>
            </a:r>
            <a:r>
              <a:rPr lang="ko-KR" altLang="en-US" sz="1400" dirty="0">
                <a:solidFill>
                  <a:schemeClr val="accent5"/>
                </a:solidFill>
              </a:rPr>
              <a:t>서버</a:t>
            </a:r>
            <a:r>
              <a:rPr lang="en-US" altLang="ko-KR" sz="1400" dirty="0">
                <a:solidFill>
                  <a:schemeClr val="accent5"/>
                </a:solidFill>
              </a:rPr>
              <a:t>3 </a:t>
            </a:r>
            <a:r>
              <a:rPr lang="ko-KR" altLang="en-US" sz="1400" dirty="0">
                <a:solidFill>
                  <a:schemeClr val="accent5"/>
                </a:solidFill>
              </a:rPr>
              <a:t>담당자 </a:t>
            </a:r>
            <a:r>
              <a:rPr lang="en-US" altLang="ko-KR" sz="1400" dirty="0">
                <a:solidFill>
                  <a:schemeClr val="accent5"/>
                </a:solidFill>
              </a:rPr>
              <a:t>IP</a:t>
            </a:r>
          </a:p>
          <a:p>
            <a:r>
              <a:rPr lang="en-US" altLang="ko-KR" sz="1400" dirty="0">
                <a:solidFill>
                  <a:schemeClr val="accent5"/>
                </a:solidFill>
              </a:rPr>
              <a:t>mail  IN A  IP</a:t>
            </a:r>
            <a:r>
              <a:rPr lang="ko-KR" altLang="en-US" sz="1400" dirty="0">
                <a:solidFill>
                  <a:schemeClr val="accent5"/>
                </a:solidFill>
              </a:rPr>
              <a:t> </a:t>
            </a:r>
            <a:endParaRPr lang="en-US" altLang="ko-KR" sz="1400" dirty="0">
              <a:solidFill>
                <a:schemeClr val="accent5"/>
              </a:solidFill>
            </a:endParaRP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vi 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</a:t>
            </a:r>
            <a:r>
              <a:rPr lang="en-US" altLang="ko-KR" sz="1400" dirty="0" err="1"/>
              <a:t>named.conf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r>
              <a:rPr lang="en-US" altLang="ko-KR" sz="1400" dirty="0"/>
              <a:t>zone </a:t>
            </a:r>
            <a:r>
              <a:rPr lang="ko-KR" altLang="en-US" sz="1400" dirty="0"/>
              <a:t>파일을 추가하여 </a:t>
            </a:r>
            <a:r>
              <a:rPr lang="en-US" altLang="ko-KR" sz="1400" dirty="0" err="1"/>
              <a:t>named.conf</a:t>
            </a:r>
            <a:r>
              <a:rPr lang="ko-KR" altLang="en-US" sz="1400" dirty="0"/>
              <a:t>에 </a:t>
            </a:r>
            <a:endParaRPr lang="en-US" altLang="ko-KR" sz="1400" dirty="0"/>
          </a:p>
          <a:p>
            <a:r>
              <a:rPr lang="en-US" altLang="ko-KR" sz="1400" dirty="0"/>
              <a:t>DNS</a:t>
            </a:r>
            <a:r>
              <a:rPr lang="ko-KR" altLang="en-US" sz="1400" dirty="0"/>
              <a:t> 추가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chemeClr val="accent5"/>
                </a:solidFill>
              </a:rPr>
              <a:t>“</a:t>
            </a:r>
            <a:r>
              <a:rPr lang="ko-KR" altLang="en-US" sz="1400" dirty="0">
                <a:solidFill>
                  <a:schemeClr val="accent5"/>
                </a:solidFill>
              </a:rPr>
              <a:t> </a:t>
            </a:r>
            <a:r>
              <a:rPr lang="en-US" altLang="ko-KR" sz="1400" dirty="0">
                <a:solidFill>
                  <a:schemeClr val="accent5"/>
                </a:solidFill>
              </a:rPr>
              <a:t>zone</a:t>
            </a:r>
            <a:r>
              <a:rPr lang="ko-KR" altLang="en-US" sz="1400" dirty="0">
                <a:solidFill>
                  <a:schemeClr val="accent5"/>
                </a:solidFill>
              </a:rPr>
              <a:t> </a:t>
            </a:r>
            <a:r>
              <a:rPr lang="en-US" altLang="ko-KR" sz="1400" dirty="0">
                <a:solidFill>
                  <a:schemeClr val="accent5"/>
                </a:solidFill>
              </a:rPr>
              <a:t>“</a:t>
            </a:r>
            <a:r>
              <a:rPr lang="ko-KR" altLang="en-US" sz="1400" dirty="0">
                <a:solidFill>
                  <a:schemeClr val="accent5"/>
                </a:solidFill>
              </a:rPr>
              <a:t> </a:t>
            </a:r>
            <a:r>
              <a:rPr lang="en-US" altLang="ko-KR" sz="1400" dirty="0">
                <a:solidFill>
                  <a:schemeClr val="accent5"/>
                </a:solidFill>
              </a:rPr>
              <a:t>kyu.com” IN {</a:t>
            </a:r>
          </a:p>
          <a:p>
            <a:r>
              <a:rPr lang="en-US" altLang="ko-KR" sz="1400" dirty="0">
                <a:solidFill>
                  <a:schemeClr val="accent5"/>
                </a:solidFill>
              </a:rPr>
              <a:t>            type master;</a:t>
            </a:r>
          </a:p>
          <a:p>
            <a:r>
              <a:rPr lang="en-US" altLang="ko-KR" sz="1400" dirty="0">
                <a:solidFill>
                  <a:schemeClr val="accent5"/>
                </a:solidFill>
              </a:rPr>
              <a:t>            file “/var/named/</a:t>
            </a:r>
            <a:r>
              <a:rPr lang="en-US" altLang="ko-KR" sz="1400" dirty="0" err="1">
                <a:solidFill>
                  <a:schemeClr val="accent5"/>
                </a:solidFill>
              </a:rPr>
              <a:t>kyu.com.zone</a:t>
            </a:r>
            <a:r>
              <a:rPr lang="en-US" altLang="ko-KR" sz="1400" dirty="0">
                <a:solidFill>
                  <a:schemeClr val="accent5"/>
                </a:solidFill>
              </a:rPr>
              <a:t>”;</a:t>
            </a:r>
          </a:p>
          <a:p>
            <a:r>
              <a:rPr lang="en-US" altLang="ko-KR" sz="1400" dirty="0">
                <a:solidFill>
                  <a:schemeClr val="accent5"/>
                </a:solidFill>
              </a:rPr>
              <a:t>};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EC23FB-D478-FC32-6582-9D5CDE6AF2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99" y="2039200"/>
            <a:ext cx="3885986" cy="21102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770E21-5F80-46BB-4AE7-352F28EAB3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90" y="4191555"/>
            <a:ext cx="3904795" cy="25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4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9B96-1F55-FDB1-A33F-97FC82A55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DD2C6D9C-6CC4-BEE1-E934-5D3BE6B9A1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80ACD6FE-8934-869E-0A24-5453BB56CC2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39C548A-8F22-3DA2-D1F7-91D96C61E493}"/>
              </a:ext>
            </a:extLst>
          </p:cNvPr>
          <p:cNvGrpSpPr/>
          <p:nvPr/>
        </p:nvGrpSpPr>
        <p:grpSpPr>
          <a:xfrm>
            <a:off x="376102" y="333243"/>
            <a:ext cx="6980038" cy="830997"/>
            <a:chOff x="376102" y="333243"/>
            <a:chExt cx="698003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100D8E-E9A6-2D01-FE8E-A281D104F60E}"/>
                </a:ext>
              </a:extLst>
            </p:cNvPr>
            <p:cNvSpPr txBox="1"/>
            <p:nvPr/>
          </p:nvSpPr>
          <p:spPr>
            <a:xfrm>
              <a:off x="1461721" y="585057"/>
              <a:ext cx="58944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52C43B-ADB1-C116-C38F-20E036D2EB67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Regular" panose="000005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FA948BCF-1990-54E4-F858-8AC11F089E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8213F2-D138-A3FA-F588-0BF6F3491977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30FC6-8FE5-E2F6-AE40-E3BA8BA1D8C3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97707B9A-68A4-EE44-1A82-E9AB9D0325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9799818-84A0-5E8F-0121-19FFD6E5CAC6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45C9E-FB13-07F3-0C62-899F7D20AB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ED33E868-C016-116F-82AD-F815E9FD0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F4FF16-7E8F-61C3-F0D8-939D0F41B4DA}"/>
              </a:ext>
            </a:extLst>
          </p:cNvPr>
          <p:cNvSpPr txBox="1"/>
          <p:nvPr/>
        </p:nvSpPr>
        <p:spPr>
          <a:xfrm>
            <a:off x="743615" y="1430219"/>
            <a:ext cx="10324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DNS 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서버 작업 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R="0" indent="0" fontAlgn="base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그래픽 43">
            <a:extLst>
              <a:ext uri="{FF2B5EF4-FFF2-40B4-BE49-F238E27FC236}">
                <a16:creationId xmlns:a16="http://schemas.microsoft.com/office/drawing/2014/main" id="{4A8EA0BF-0DCE-0CBF-4AAB-625F87757297}"/>
              </a:ext>
            </a:extLst>
          </p:cNvPr>
          <p:cNvSpPr/>
          <p:nvPr/>
        </p:nvSpPr>
        <p:spPr>
          <a:xfrm>
            <a:off x="541891" y="1539006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1D8846-39CB-2296-E351-3CB11E6118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86" y="4393843"/>
            <a:ext cx="6575509" cy="10266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1F995E-1BFF-1569-5E24-5A8CCC3F99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15" y="2454024"/>
            <a:ext cx="6585144" cy="15517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F2F446-C8FF-7263-6A0A-6B42FC22A182}"/>
              </a:ext>
            </a:extLst>
          </p:cNvPr>
          <p:cNvSpPr txBox="1"/>
          <p:nvPr/>
        </p:nvSpPr>
        <p:spPr>
          <a:xfrm>
            <a:off x="8080884" y="2863435"/>
            <a:ext cx="38884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accent5"/>
                </a:solidFill>
              </a:rPr>
              <a:t>cd</a:t>
            </a:r>
            <a:r>
              <a:rPr lang="ko-KR" altLang="en-US" sz="1400" dirty="0">
                <a:solidFill>
                  <a:schemeClr val="accent5"/>
                </a:solidFill>
              </a:rPr>
              <a:t> </a:t>
            </a:r>
            <a:r>
              <a:rPr lang="en-US" altLang="ko-KR" sz="1400" dirty="0">
                <a:solidFill>
                  <a:schemeClr val="accent5"/>
                </a:solidFill>
              </a:rPr>
              <a:t>/var/named </a:t>
            </a:r>
          </a:p>
          <a:p>
            <a:r>
              <a:rPr lang="en-US" altLang="ko-KR" sz="1400" dirty="0">
                <a:solidFill>
                  <a:schemeClr val="accent5"/>
                </a:solidFill>
              </a:rPr>
              <a:t> - named-</a:t>
            </a:r>
            <a:r>
              <a:rPr lang="en-US" altLang="ko-KR" sz="1400" dirty="0" err="1">
                <a:solidFill>
                  <a:schemeClr val="accent5"/>
                </a:solidFill>
              </a:rPr>
              <a:t>checkzone</a:t>
            </a:r>
            <a:r>
              <a:rPr lang="en-US" altLang="ko-KR" sz="1400" dirty="0">
                <a:solidFill>
                  <a:schemeClr val="accent5"/>
                </a:solidFill>
              </a:rPr>
              <a:t> </a:t>
            </a:r>
            <a:r>
              <a:rPr lang="ko-KR" altLang="en-US" sz="1400" dirty="0">
                <a:solidFill>
                  <a:schemeClr val="accent5"/>
                </a:solidFill>
              </a:rPr>
              <a:t>도메인 </a:t>
            </a:r>
            <a:r>
              <a:rPr lang="ko-KR" altLang="en-US" sz="1400" dirty="0" err="1">
                <a:solidFill>
                  <a:schemeClr val="accent5"/>
                </a:solidFill>
              </a:rPr>
              <a:t>도메인</a:t>
            </a:r>
            <a:r>
              <a:rPr lang="en-US" altLang="ko-KR" sz="1400" dirty="0">
                <a:solidFill>
                  <a:schemeClr val="accent5"/>
                </a:solidFill>
              </a:rPr>
              <a:t>.zone</a:t>
            </a:r>
          </a:p>
          <a:p>
            <a:endParaRPr lang="en-US" altLang="ko-KR" sz="1400" dirty="0"/>
          </a:p>
          <a:p>
            <a:r>
              <a:rPr lang="en-US" altLang="ko-KR" sz="1400" dirty="0"/>
              <a:t>zone </a:t>
            </a:r>
            <a:r>
              <a:rPr lang="ko-KR" altLang="en-US" sz="1400" dirty="0"/>
              <a:t>파일 체크로 확인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chemeClr val="accent5"/>
                </a:solidFill>
              </a:rPr>
              <a:t>firewall-</a:t>
            </a:r>
            <a:r>
              <a:rPr lang="en-US" altLang="ko-KR" sz="1400" dirty="0" err="1">
                <a:solidFill>
                  <a:schemeClr val="accent5"/>
                </a:solidFill>
              </a:rPr>
              <a:t>cmd</a:t>
            </a:r>
            <a:r>
              <a:rPr lang="en-US" altLang="ko-KR" sz="1400" dirty="0">
                <a:solidFill>
                  <a:schemeClr val="accent5"/>
                </a:solidFill>
              </a:rPr>
              <a:t> –add-service=</a:t>
            </a:r>
            <a:r>
              <a:rPr lang="en-US" altLang="ko-KR" sz="1400" dirty="0" err="1">
                <a:solidFill>
                  <a:schemeClr val="accent5"/>
                </a:solidFill>
              </a:rPr>
              <a:t>dns</a:t>
            </a:r>
            <a:endParaRPr lang="en-US" altLang="ko-KR" sz="1400" dirty="0">
              <a:solidFill>
                <a:schemeClr val="accent5"/>
              </a:solidFill>
            </a:endParaRPr>
          </a:p>
          <a:p>
            <a:endParaRPr lang="en-US" altLang="ko-KR" sz="1400" dirty="0">
              <a:solidFill>
                <a:schemeClr val="accent5"/>
              </a:solidFill>
            </a:endParaRPr>
          </a:p>
          <a:p>
            <a:r>
              <a:rPr lang="en-US" altLang="ko-KR" sz="1400" dirty="0" err="1">
                <a:solidFill>
                  <a:schemeClr val="accent5"/>
                </a:solidFill>
              </a:rPr>
              <a:t>systemctl</a:t>
            </a:r>
            <a:r>
              <a:rPr lang="en-US" altLang="ko-KR" sz="1400" dirty="0">
                <a:solidFill>
                  <a:schemeClr val="accent5"/>
                </a:solidFill>
              </a:rPr>
              <a:t> restart named </a:t>
            </a:r>
            <a:r>
              <a:rPr lang="ko-KR" altLang="en-US" sz="1400" dirty="0"/>
              <a:t>로 마지막 체크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이로써 </a:t>
            </a:r>
            <a:r>
              <a:rPr lang="en-US" altLang="ko-KR" sz="1400" dirty="0"/>
              <a:t>DNS</a:t>
            </a:r>
            <a:r>
              <a:rPr lang="ko-KR" altLang="en-US" sz="1400" dirty="0"/>
              <a:t>서버는 완료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281177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8BBB2-175C-5943-84C9-DC2F5601E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DE54CABC-57A8-9346-8F14-7500E1A75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C50E1E2B-D4A7-DBBF-41C1-56D57D619E88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DB1D5B7-DA1D-F17C-1E65-2F9B8E561707}"/>
              </a:ext>
            </a:extLst>
          </p:cNvPr>
          <p:cNvGrpSpPr/>
          <p:nvPr/>
        </p:nvGrpSpPr>
        <p:grpSpPr>
          <a:xfrm>
            <a:off x="376102" y="333243"/>
            <a:ext cx="6980038" cy="830997"/>
            <a:chOff x="376102" y="333243"/>
            <a:chExt cx="698003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6B33E7-A9DA-09C5-C1BB-4D70C5946393}"/>
                </a:ext>
              </a:extLst>
            </p:cNvPr>
            <p:cNvSpPr txBox="1"/>
            <p:nvPr/>
          </p:nvSpPr>
          <p:spPr>
            <a:xfrm>
              <a:off x="1461721" y="585057"/>
              <a:ext cx="58944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B6AA10-D459-2993-4BE9-36319541209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48F602F1-4165-84D6-FF90-855D1A9EB8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4264D8-1972-29F0-83E9-89B759891D0F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C31CA-0B1D-B0E0-5D45-0232F261FBDD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24A38597-F014-0909-1887-FA770FC665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963468F-93C8-5333-EBE8-65B04EAB1AF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FB1A79D4-30DC-4A04-31D0-6B815992F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A6074EF5-7B4C-F45A-7110-839AF03AB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6874F52-93A6-5D30-9678-7886E4EB75BC}"/>
              </a:ext>
            </a:extLst>
          </p:cNvPr>
          <p:cNvSpPr txBox="1"/>
          <p:nvPr/>
        </p:nvSpPr>
        <p:spPr>
          <a:xfrm>
            <a:off x="743615" y="1430219"/>
            <a:ext cx="10324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SAMBA 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서버 작업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R="0" indent="0" fontAlgn="base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그래픽 43">
            <a:extLst>
              <a:ext uri="{FF2B5EF4-FFF2-40B4-BE49-F238E27FC236}">
                <a16:creationId xmlns:a16="http://schemas.microsoft.com/office/drawing/2014/main" id="{63DCF99C-C8DD-878E-707A-89F5242538DC}"/>
              </a:ext>
            </a:extLst>
          </p:cNvPr>
          <p:cNvSpPr/>
          <p:nvPr/>
        </p:nvSpPr>
        <p:spPr>
          <a:xfrm>
            <a:off x="541891" y="1539006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0D78F7-140C-5C82-64C3-4758EEAEF3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23" y="2102429"/>
            <a:ext cx="5085028" cy="23574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A06B13-B68B-4FDC-1818-68E33370BD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10" y="4721329"/>
            <a:ext cx="5085028" cy="13471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24FFBC-2059-D981-4138-6F6E05417E96}"/>
              </a:ext>
            </a:extLst>
          </p:cNvPr>
          <p:cNvSpPr txBox="1"/>
          <p:nvPr/>
        </p:nvSpPr>
        <p:spPr>
          <a:xfrm>
            <a:off x="6719193" y="2946464"/>
            <a:ext cx="38884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</a:rPr>
              <a:t> - </a:t>
            </a:r>
            <a:r>
              <a:rPr lang="en-US" altLang="ko-KR" sz="1400" dirty="0" err="1">
                <a:solidFill>
                  <a:schemeClr val="accent5"/>
                </a:solidFill>
              </a:rPr>
              <a:t>dnf</a:t>
            </a:r>
            <a:r>
              <a:rPr lang="en-US" altLang="ko-KR" sz="1400" dirty="0">
                <a:solidFill>
                  <a:schemeClr val="accent5"/>
                </a:solidFill>
              </a:rPr>
              <a:t> –y install samba* </a:t>
            </a:r>
          </a:p>
          <a:p>
            <a:r>
              <a:rPr lang="en-US" altLang="ko-KR" sz="1400" dirty="0">
                <a:solidFill>
                  <a:schemeClr val="accent5"/>
                </a:solidFill>
              </a:rPr>
              <a:t> </a:t>
            </a:r>
          </a:p>
          <a:p>
            <a:endParaRPr lang="en-US" altLang="ko-KR" sz="1400" dirty="0">
              <a:solidFill>
                <a:schemeClr val="accent5"/>
              </a:solidFill>
            </a:endParaRPr>
          </a:p>
          <a:p>
            <a:endParaRPr lang="en-US" altLang="ko-KR" sz="1400" dirty="0">
              <a:solidFill>
                <a:schemeClr val="accent5"/>
              </a:solidFill>
            </a:endParaRPr>
          </a:p>
          <a:p>
            <a:r>
              <a:rPr lang="en-US" altLang="ko-KR" sz="1400" dirty="0"/>
              <a:t>- vi 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/samba/</a:t>
            </a:r>
            <a:r>
              <a:rPr lang="en-US" altLang="ko-KR" sz="1400" dirty="0" err="1"/>
              <a:t>smb.conf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chemeClr val="accent5"/>
                </a:solidFill>
              </a:rPr>
              <a:t>firewall-</a:t>
            </a:r>
            <a:r>
              <a:rPr lang="en-US" altLang="ko-KR" sz="1400" dirty="0" err="1">
                <a:solidFill>
                  <a:schemeClr val="accent5"/>
                </a:solidFill>
              </a:rPr>
              <a:t>cmd</a:t>
            </a:r>
            <a:r>
              <a:rPr lang="en-US" altLang="ko-KR" sz="1400" dirty="0">
                <a:solidFill>
                  <a:schemeClr val="accent5"/>
                </a:solidFill>
              </a:rPr>
              <a:t> –add-service=</a:t>
            </a:r>
            <a:r>
              <a:rPr lang="en-US" altLang="ko-KR" sz="1400" dirty="0" err="1">
                <a:solidFill>
                  <a:schemeClr val="accent5"/>
                </a:solidFill>
              </a:rPr>
              <a:t>smaba</a:t>
            </a:r>
            <a:endParaRPr lang="en-US" altLang="ko-KR" sz="1400" dirty="0">
              <a:solidFill>
                <a:schemeClr val="accent5"/>
              </a:solidFill>
            </a:endParaRPr>
          </a:p>
          <a:p>
            <a:endParaRPr lang="en-US" altLang="ko-KR" sz="1400" dirty="0">
              <a:solidFill>
                <a:schemeClr val="accent5"/>
              </a:solidFill>
            </a:endParaRPr>
          </a:p>
          <a:p>
            <a:r>
              <a:rPr lang="en-US" altLang="ko-KR" sz="1400" dirty="0" err="1">
                <a:solidFill>
                  <a:schemeClr val="accent5"/>
                </a:solidFill>
              </a:rPr>
              <a:t>systemctl</a:t>
            </a:r>
            <a:r>
              <a:rPr lang="en-US" altLang="ko-KR" sz="1400" dirty="0">
                <a:solidFill>
                  <a:schemeClr val="accent5"/>
                </a:solidFill>
              </a:rPr>
              <a:t> restart </a:t>
            </a:r>
            <a:r>
              <a:rPr lang="en-US" altLang="ko-KR" sz="1400" dirty="0" err="1">
                <a:solidFill>
                  <a:schemeClr val="accent5"/>
                </a:solidFill>
              </a:rPr>
              <a:t>smb</a:t>
            </a:r>
            <a:r>
              <a:rPr lang="en-US" altLang="ko-KR" sz="1400" dirty="0">
                <a:solidFill>
                  <a:schemeClr val="accent5"/>
                </a:solidFill>
              </a:rPr>
              <a:t> </a:t>
            </a:r>
            <a:r>
              <a:rPr lang="en-US" altLang="ko-KR" sz="1400" dirty="0" err="1">
                <a:solidFill>
                  <a:schemeClr val="accent5"/>
                </a:solidFill>
              </a:rPr>
              <a:t>nmb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626726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ED7EE-4C13-604C-B007-0B276EEBF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B307EBA3-59C7-5CCA-80D1-0277AECA40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EC440BF8-8464-6CE7-47C4-9CEB623D0EF2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67AF1B3-6CF2-A503-810D-65A9E8FF22B0}"/>
              </a:ext>
            </a:extLst>
          </p:cNvPr>
          <p:cNvGrpSpPr/>
          <p:nvPr/>
        </p:nvGrpSpPr>
        <p:grpSpPr>
          <a:xfrm>
            <a:off x="376102" y="333243"/>
            <a:ext cx="6980038" cy="830997"/>
            <a:chOff x="376102" y="333243"/>
            <a:chExt cx="698003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661D76-5F0D-1560-1D81-8E8AD93E90C8}"/>
                </a:ext>
              </a:extLst>
            </p:cNvPr>
            <p:cNvSpPr txBox="1"/>
            <p:nvPr/>
          </p:nvSpPr>
          <p:spPr>
            <a:xfrm>
              <a:off x="1461721" y="585057"/>
              <a:ext cx="58944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B853E3-8807-C4FE-09CD-D141B69031C8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F47F1B19-B17D-A468-94E9-A87C1472E8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FA2BDE-6617-14D2-27D5-478829AC6594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4F8D2-9618-F572-C6D5-F74B574DD8C1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101751F-C75F-745C-A75D-C3D10B9D09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8BB8E26-ABC4-5FBC-0B46-69B65F925566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8DEA9094-72A5-322A-CA48-BD64F10AB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897F99A6-61D2-9680-5FF4-DC1AFA37C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C5A3BD3-7440-65E5-FEEA-7934D5CCD20B}"/>
              </a:ext>
            </a:extLst>
          </p:cNvPr>
          <p:cNvSpPr txBox="1"/>
          <p:nvPr/>
        </p:nvSpPr>
        <p:spPr>
          <a:xfrm>
            <a:off x="743615" y="1430219"/>
            <a:ext cx="10324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SAMBA 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서버 작업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R="0" indent="0" fontAlgn="base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그래픽 43">
            <a:extLst>
              <a:ext uri="{FF2B5EF4-FFF2-40B4-BE49-F238E27FC236}">
                <a16:creationId xmlns:a16="http://schemas.microsoft.com/office/drawing/2014/main" id="{E2D8E08E-AA59-6746-2B57-4AD1B5459AB3}"/>
              </a:ext>
            </a:extLst>
          </p:cNvPr>
          <p:cNvSpPr/>
          <p:nvPr/>
        </p:nvSpPr>
        <p:spPr>
          <a:xfrm>
            <a:off x="541891" y="1539006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267237-472B-DBC1-C04A-37B7140A39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7" y="4255418"/>
            <a:ext cx="4216441" cy="15846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27389D-BC21-A9AB-FBFC-C7683EB756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7" y="2775509"/>
            <a:ext cx="4202892" cy="13591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BEBECC-ACC2-E038-C8C3-D461D0FD47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7" y="2400905"/>
            <a:ext cx="4202892" cy="2865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039B7-F4F4-E506-2256-56EA73A0EA09}"/>
              </a:ext>
            </a:extLst>
          </p:cNvPr>
          <p:cNvSpPr txBox="1"/>
          <p:nvPr/>
        </p:nvSpPr>
        <p:spPr>
          <a:xfrm>
            <a:off x="6134749" y="2340523"/>
            <a:ext cx="388843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</a:rPr>
              <a:t> - vi /</a:t>
            </a:r>
            <a:r>
              <a:rPr lang="en-US" altLang="ko-KR" sz="1400" dirty="0" err="1">
                <a:solidFill>
                  <a:schemeClr val="accent5"/>
                </a:solidFill>
              </a:rPr>
              <a:t>etc</a:t>
            </a:r>
            <a:r>
              <a:rPr lang="en-US" altLang="ko-KR" sz="1400" dirty="0">
                <a:solidFill>
                  <a:schemeClr val="accent5"/>
                </a:solidFill>
              </a:rPr>
              <a:t>/samba/</a:t>
            </a:r>
            <a:r>
              <a:rPr lang="en-US" altLang="ko-KR" sz="1400" dirty="0" err="1">
                <a:solidFill>
                  <a:schemeClr val="accent5"/>
                </a:solidFill>
              </a:rPr>
              <a:t>smb.conf</a:t>
            </a:r>
            <a:endParaRPr lang="en-US" altLang="ko-KR" sz="1400" dirty="0">
              <a:solidFill>
                <a:schemeClr val="accent5"/>
              </a:solidFill>
            </a:endParaRPr>
          </a:p>
          <a:p>
            <a:endParaRPr lang="en-US" altLang="ko-KR" sz="1400" dirty="0">
              <a:solidFill>
                <a:schemeClr val="accent5"/>
              </a:solidFill>
            </a:endParaRPr>
          </a:p>
          <a:p>
            <a:endParaRPr lang="en-US" altLang="ko-KR" sz="1400" dirty="0">
              <a:solidFill>
                <a:schemeClr val="accent5"/>
              </a:solidFill>
            </a:endParaRPr>
          </a:p>
          <a:p>
            <a:r>
              <a:rPr lang="en-US" altLang="ko-KR" sz="1400" dirty="0">
                <a:solidFill>
                  <a:schemeClr val="accent2"/>
                </a:solidFill>
              </a:rPr>
              <a:t>[global] </a:t>
            </a:r>
          </a:p>
          <a:p>
            <a:endParaRPr lang="en-US" altLang="ko-KR" sz="1400" dirty="0">
              <a:solidFill>
                <a:schemeClr val="accent2"/>
              </a:solidFill>
            </a:endParaRPr>
          </a:p>
          <a:p>
            <a:r>
              <a:rPr lang="en-US" altLang="ko-KR" sz="1400" dirty="0">
                <a:solidFill>
                  <a:schemeClr val="accent5"/>
                </a:solidFill>
              </a:rPr>
              <a:t>        workgroup = SAMBA</a:t>
            </a:r>
          </a:p>
          <a:p>
            <a:r>
              <a:rPr lang="en-US" altLang="ko-KR" sz="1400" dirty="0">
                <a:solidFill>
                  <a:schemeClr val="accent5"/>
                </a:solidFill>
              </a:rPr>
              <a:t>        security = user</a:t>
            </a:r>
          </a:p>
          <a:p>
            <a:r>
              <a:rPr lang="en-US" altLang="ko-KR" sz="1400" dirty="0">
                <a:solidFill>
                  <a:schemeClr val="accent5"/>
                </a:solidFill>
              </a:rPr>
              <a:t>        </a:t>
            </a:r>
            <a:r>
              <a:rPr lang="en-US" altLang="ko-KR" sz="1400" dirty="0" err="1">
                <a:solidFill>
                  <a:schemeClr val="accent5"/>
                </a:solidFill>
              </a:rPr>
              <a:t>passdb</a:t>
            </a:r>
            <a:r>
              <a:rPr lang="en-US" altLang="ko-KR" sz="1400" dirty="0">
                <a:solidFill>
                  <a:schemeClr val="accent5"/>
                </a:solidFill>
              </a:rPr>
              <a:t> backend = </a:t>
            </a:r>
            <a:r>
              <a:rPr lang="en-US" altLang="ko-KR" sz="1400" dirty="0" err="1">
                <a:solidFill>
                  <a:schemeClr val="accent5"/>
                </a:solidFill>
              </a:rPr>
              <a:t>tdbsam</a:t>
            </a:r>
            <a:endParaRPr lang="en-US" altLang="ko-KR" sz="1400" dirty="0">
              <a:solidFill>
                <a:schemeClr val="accent5"/>
              </a:solidFill>
            </a:endParaRPr>
          </a:p>
          <a:p>
            <a:r>
              <a:rPr lang="en-US" altLang="ko-KR" sz="1400" dirty="0">
                <a:solidFill>
                  <a:schemeClr val="accent5"/>
                </a:solidFill>
              </a:rPr>
              <a:t>        printing = cups</a:t>
            </a:r>
          </a:p>
          <a:p>
            <a:r>
              <a:rPr lang="en-US" altLang="ko-KR" sz="1400" dirty="0">
                <a:solidFill>
                  <a:schemeClr val="accent5"/>
                </a:solidFill>
              </a:rPr>
              <a:t>        </a:t>
            </a:r>
            <a:r>
              <a:rPr lang="en-US" altLang="ko-KR" sz="1400" dirty="0" err="1">
                <a:solidFill>
                  <a:schemeClr val="accent5"/>
                </a:solidFill>
              </a:rPr>
              <a:t>printcap</a:t>
            </a:r>
            <a:r>
              <a:rPr lang="en-US" altLang="ko-KR" sz="1400" dirty="0">
                <a:solidFill>
                  <a:schemeClr val="accent5"/>
                </a:solidFill>
              </a:rPr>
              <a:t> name = cups</a:t>
            </a:r>
          </a:p>
          <a:p>
            <a:r>
              <a:rPr lang="en-US" altLang="ko-KR" sz="1400" dirty="0">
                <a:solidFill>
                  <a:schemeClr val="accent5"/>
                </a:solidFill>
              </a:rPr>
              <a:t>        load printers = yes</a:t>
            </a:r>
          </a:p>
          <a:p>
            <a:r>
              <a:rPr lang="en-US" altLang="ko-KR" sz="1400" dirty="0">
                <a:solidFill>
                  <a:schemeClr val="accent5"/>
                </a:solidFill>
              </a:rPr>
              <a:t>        cups options = raw</a:t>
            </a:r>
          </a:p>
          <a:p>
            <a:r>
              <a:rPr lang="en-US" altLang="ko-KR" sz="1400" dirty="0">
                <a:solidFill>
                  <a:schemeClr val="accent5"/>
                </a:solidFill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</a:rPr>
              <a:t>map to guest = Bad User</a:t>
            </a:r>
          </a:p>
          <a:p>
            <a:endParaRPr lang="en-US" altLang="ko-KR" sz="1400" dirty="0">
              <a:solidFill>
                <a:schemeClr val="accent5"/>
              </a:solidFill>
            </a:endParaRPr>
          </a:p>
          <a:p>
            <a:endParaRPr lang="en-US" altLang="ko-KR" sz="1400" dirty="0">
              <a:solidFill>
                <a:schemeClr val="accent5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* SAMBA</a:t>
            </a:r>
            <a:r>
              <a:rPr lang="ko-KR" altLang="en-US" sz="1400" dirty="0">
                <a:solidFill>
                  <a:srgbClr val="FF0000"/>
                </a:solidFill>
              </a:rPr>
              <a:t>도 접근할 수 있게 추가 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935286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3AF6E-EE95-3663-A3CE-2922B27D2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04534550-60EE-671A-EB89-6962F8D89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B00BAFB6-78A4-809E-194C-87FF5DC3D5BF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F5910CB-108E-CBDE-CA30-395A7196BAB8}"/>
              </a:ext>
            </a:extLst>
          </p:cNvPr>
          <p:cNvGrpSpPr/>
          <p:nvPr/>
        </p:nvGrpSpPr>
        <p:grpSpPr>
          <a:xfrm>
            <a:off x="376102" y="333243"/>
            <a:ext cx="6980038" cy="830997"/>
            <a:chOff x="376102" y="333243"/>
            <a:chExt cx="698003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8D10CF-1303-A03B-F0D5-3D1E5720A8B2}"/>
                </a:ext>
              </a:extLst>
            </p:cNvPr>
            <p:cNvSpPr txBox="1"/>
            <p:nvPr/>
          </p:nvSpPr>
          <p:spPr>
            <a:xfrm>
              <a:off x="1461721" y="585057"/>
              <a:ext cx="58944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D3CB76-7C20-5D7F-2834-61B2C300C279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AB5E9C4C-0886-9D48-5F60-4AC936C4F6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2FE413-53BB-69D7-99B6-47D9B0061310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01398-15A2-87F6-A032-238F3088F303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991232F2-B180-8ABC-843B-049C408389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0175B2-7907-7626-7309-E4BFDA88BEBE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4965463A-6C30-74D2-87A1-142F25D2B5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DB7FA181-A68A-F921-7080-936AB470A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C65556F-622C-7EFC-AB40-9C4B1B6DC97D}"/>
              </a:ext>
            </a:extLst>
          </p:cNvPr>
          <p:cNvSpPr txBox="1"/>
          <p:nvPr/>
        </p:nvSpPr>
        <p:spPr>
          <a:xfrm>
            <a:off x="743615" y="1430219"/>
            <a:ext cx="10324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SAMBA 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서버 작업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R="0" indent="0" fontAlgn="base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그래픽 43">
            <a:extLst>
              <a:ext uri="{FF2B5EF4-FFF2-40B4-BE49-F238E27FC236}">
                <a16:creationId xmlns:a16="http://schemas.microsoft.com/office/drawing/2014/main" id="{60DAB6DC-D4F9-CAA8-32E7-08BE3875E20F}"/>
              </a:ext>
            </a:extLst>
          </p:cNvPr>
          <p:cNvSpPr/>
          <p:nvPr/>
        </p:nvSpPr>
        <p:spPr>
          <a:xfrm>
            <a:off x="541891" y="1539006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FDE157-574E-5D4F-E888-ACC6DA9F1347}"/>
              </a:ext>
            </a:extLst>
          </p:cNvPr>
          <p:cNvSpPr txBox="1"/>
          <p:nvPr/>
        </p:nvSpPr>
        <p:spPr>
          <a:xfrm>
            <a:off x="6528048" y="3465004"/>
            <a:ext cx="38884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>
                <a:solidFill>
                  <a:schemeClr val="accent5"/>
                </a:solidFill>
              </a:rPr>
              <a:t>mkdir</a:t>
            </a:r>
            <a:r>
              <a:rPr lang="en-US" altLang="ko-KR" sz="1400" dirty="0">
                <a:solidFill>
                  <a:schemeClr val="accent5"/>
                </a:solidFill>
              </a:rPr>
              <a:t> /</a:t>
            </a:r>
            <a:r>
              <a:rPr lang="en-US" altLang="ko-KR" sz="1400" dirty="0" err="1">
                <a:solidFill>
                  <a:schemeClr val="accent5"/>
                </a:solidFill>
              </a:rPr>
              <a:t>smbshare</a:t>
            </a:r>
            <a:r>
              <a:rPr lang="en-US" altLang="ko-KR" sz="1400" dirty="0">
                <a:solidFill>
                  <a:schemeClr val="accent5"/>
                </a:solidFill>
              </a:rPr>
              <a:t>  =&gt; </a:t>
            </a:r>
            <a:r>
              <a:rPr lang="ko-KR" altLang="en-US" sz="1400" dirty="0"/>
              <a:t>파일 생성 </a:t>
            </a:r>
            <a:r>
              <a:rPr lang="en-US" altLang="ko-KR" sz="1400" dirty="0"/>
              <a:t>  </a:t>
            </a:r>
          </a:p>
          <a:p>
            <a:endParaRPr lang="en-US" altLang="ko-KR" sz="1400" dirty="0">
              <a:solidFill>
                <a:schemeClr val="accent5"/>
              </a:solidFill>
            </a:endParaRPr>
          </a:p>
          <a:p>
            <a:r>
              <a:rPr lang="en-US" altLang="ko-KR" sz="1400" dirty="0">
                <a:solidFill>
                  <a:schemeClr val="accent5"/>
                </a:solidFill>
              </a:rPr>
              <a:t>Window </a:t>
            </a:r>
            <a:r>
              <a:rPr lang="ko-KR" altLang="en-US" sz="1400" dirty="0">
                <a:solidFill>
                  <a:schemeClr val="accent5"/>
                </a:solidFill>
              </a:rPr>
              <a:t>와 </a:t>
            </a:r>
            <a:r>
              <a:rPr lang="en-US" altLang="ko-KR" sz="1400" dirty="0">
                <a:solidFill>
                  <a:schemeClr val="accent5"/>
                </a:solidFill>
              </a:rPr>
              <a:t>Linux </a:t>
            </a:r>
            <a:r>
              <a:rPr lang="ko-KR" altLang="en-US" sz="1400" dirty="0">
                <a:solidFill>
                  <a:schemeClr val="accent5"/>
                </a:solidFill>
              </a:rPr>
              <a:t>의 연결 확인 </a:t>
            </a:r>
            <a:endParaRPr lang="en-US" altLang="ko-KR" sz="1400" dirty="0">
              <a:solidFill>
                <a:schemeClr val="accent5"/>
              </a:solidFill>
            </a:endParaRPr>
          </a:p>
          <a:p>
            <a:endParaRPr lang="en-US" altLang="ko-KR" sz="1400" dirty="0">
              <a:solidFill>
                <a:schemeClr val="accent5"/>
              </a:solidFill>
            </a:endParaRPr>
          </a:p>
          <a:p>
            <a:r>
              <a:rPr lang="en-US" altLang="ko-KR" sz="1400" dirty="0">
                <a:solidFill>
                  <a:schemeClr val="accent5"/>
                </a:solidFill>
              </a:rPr>
              <a:t>Window </a:t>
            </a:r>
            <a:r>
              <a:rPr lang="ko-KR" altLang="en-US" sz="1400" dirty="0">
                <a:solidFill>
                  <a:schemeClr val="accent5"/>
                </a:solidFill>
              </a:rPr>
              <a:t>상에서 파일 생성 확인</a:t>
            </a:r>
            <a:endParaRPr lang="en-US" altLang="ko-KR" sz="1400" dirty="0">
              <a:solidFill>
                <a:schemeClr val="accent5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184EB9-1630-07A9-1C80-20306EEF5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77" y="3840308"/>
            <a:ext cx="3003249" cy="11756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AE630E8-DB03-C9B3-BF4E-58F62CA3ED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29" y="2215820"/>
            <a:ext cx="2997271" cy="15249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8167F9-9C8B-ACE5-1C49-F3F1B486D7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9" y="4864882"/>
            <a:ext cx="3232199" cy="17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09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E082A-8944-9A7C-94DA-3B1E2F279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86590B2-E0CB-B687-D825-0092AD71A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1E32613B-B78B-C09B-D663-4CFE978982D7}"/>
              </a:ext>
            </a:extLst>
          </p:cNvPr>
          <p:cNvSpPr/>
          <p:nvPr/>
        </p:nvSpPr>
        <p:spPr>
          <a:xfrm flipH="1" flipV="1">
            <a:off x="171471" y="112108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85BCC7-F554-1AC5-094F-50AE412F0D9A}"/>
              </a:ext>
            </a:extLst>
          </p:cNvPr>
          <p:cNvGrpSpPr/>
          <p:nvPr/>
        </p:nvGrpSpPr>
        <p:grpSpPr>
          <a:xfrm>
            <a:off x="376102" y="333243"/>
            <a:ext cx="6980038" cy="830997"/>
            <a:chOff x="376102" y="333243"/>
            <a:chExt cx="698003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9CB1F4-4D1A-C98D-18C0-62B616426396}"/>
                </a:ext>
              </a:extLst>
            </p:cNvPr>
            <p:cNvSpPr txBox="1"/>
            <p:nvPr/>
          </p:nvSpPr>
          <p:spPr>
            <a:xfrm>
              <a:off x="1461721" y="585057"/>
              <a:ext cx="58944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E00B2D-0A28-C0F9-A6EF-E1504F4B47FF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A1AD6C04-4B39-3CC8-FF8F-8B3BF50C74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10EAB2-ABB3-381A-F832-861ABEA2AA8F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DACBA-F755-D242-D6A1-7A2130FEFB0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972E9B30-9AEB-C16A-697F-56957EE562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D98142C-D076-01E2-3FDC-25795AA6DA83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948DAA07-60F8-499F-AEEA-4C674528A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3FD0150B-963A-682F-96D0-DEF7768BA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B12C59-EBDF-AF45-8D0C-AA2FB345DCAA}"/>
              </a:ext>
            </a:extLst>
          </p:cNvPr>
          <p:cNvSpPr txBox="1"/>
          <p:nvPr/>
        </p:nvSpPr>
        <p:spPr>
          <a:xfrm>
            <a:off x="743615" y="1430219"/>
            <a:ext cx="10324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NFS</a:t>
            </a:r>
            <a:r>
              <a: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서버 작업</a:t>
            </a:r>
          </a:p>
        </p:txBody>
      </p:sp>
      <p:sp>
        <p:nvSpPr>
          <p:cNvPr id="5" name="그래픽 43">
            <a:extLst>
              <a:ext uri="{FF2B5EF4-FFF2-40B4-BE49-F238E27FC236}">
                <a16:creationId xmlns:a16="http://schemas.microsoft.com/office/drawing/2014/main" id="{BCAF0987-7C13-A132-6D27-C80F4C1B36B7}"/>
              </a:ext>
            </a:extLst>
          </p:cNvPr>
          <p:cNvSpPr/>
          <p:nvPr/>
        </p:nvSpPr>
        <p:spPr>
          <a:xfrm>
            <a:off x="541891" y="1539006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8C59F2-AA74-0516-732D-53980E2B9EC2}"/>
              </a:ext>
            </a:extLst>
          </p:cNvPr>
          <p:cNvSpPr txBox="1"/>
          <p:nvPr/>
        </p:nvSpPr>
        <p:spPr>
          <a:xfrm>
            <a:off x="6535556" y="2402802"/>
            <a:ext cx="388843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dirty="0" err="1">
                <a:solidFill>
                  <a:schemeClr val="accent5"/>
                </a:solidFill>
              </a:rPr>
              <a:t>dnf</a:t>
            </a:r>
            <a:r>
              <a:rPr lang="en-US" altLang="ko-KR" sz="1200" dirty="0">
                <a:solidFill>
                  <a:schemeClr val="accent5"/>
                </a:solidFill>
              </a:rPr>
              <a:t> –y install </a:t>
            </a:r>
            <a:r>
              <a:rPr lang="en-US" altLang="ko-KR" sz="1200" dirty="0" err="1">
                <a:solidFill>
                  <a:schemeClr val="accent5"/>
                </a:solidFill>
              </a:rPr>
              <a:t>nfs</a:t>
            </a:r>
            <a:r>
              <a:rPr lang="en-US" altLang="ko-KR" sz="1200" dirty="0">
                <a:solidFill>
                  <a:schemeClr val="accent5"/>
                </a:solidFill>
              </a:rPr>
              <a:t>-utils </a:t>
            </a:r>
          </a:p>
          <a:p>
            <a:pPr marL="285750" indent="-285750">
              <a:buFontTx/>
              <a:buChar char="-"/>
            </a:pPr>
            <a:endParaRPr lang="en-US" altLang="ko-KR" sz="1200" dirty="0">
              <a:solidFill>
                <a:schemeClr val="accent5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200" dirty="0">
                <a:solidFill>
                  <a:schemeClr val="accent5"/>
                </a:solidFill>
              </a:rPr>
              <a:t>vi /</a:t>
            </a:r>
            <a:r>
              <a:rPr lang="en-US" altLang="ko-KR" sz="1200" dirty="0" err="1">
                <a:solidFill>
                  <a:schemeClr val="accent5"/>
                </a:solidFill>
              </a:rPr>
              <a:t>etc</a:t>
            </a:r>
            <a:r>
              <a:rPr lang="en-US" altLang="ko-KR" sz="1200" dirty="0">
                <a:solidFill>
                  <a:schemeClr val="accent5"/>
                </a:solidFill>
              </a:rPr>
              <a:t>/exports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200" dirty="0"/>
              <a:t>/var/ftp/pub 10.0.1.225 *(</a:t>
            </a:r>
            <a:r>
              <a:rPr lang="en-US" altLang="ko-KR" sz="1200" dirty="0" err="1"/>
              <a:t>rw.sync,no_root_squash</a:t>
            </a:r>
            <a:r>
              <a:rPr lang="en-US" altLang="ko-KR" sz="1200" dirty="0">
                <a:solidFill>
                  <a:schemeClr val="accent5"/>
                </a:solidFill>
              </a:rPr>
              <a:t>)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sz="1200" dirty="0">
              <a:solidFill>
                <a:schemeClr val="accent5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200" dirty="0" err="1">
                <a:solidFill>
                  <a:schemeClr val="accent5"/>
                </a:solidFill>
              </a:rPr>
              <a:t>exportfs</a:t>
            </a:r>
            <a:r>
              <a:rPr lang="en-US" altLang="ko-KR" sz="1200" dirty="0">
                <a:solidFill>
                  <a:schemeClr val="accent5"/>
                </a:solidFill>
              </a:rPr>
              <a:t> –v 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200" dirty="0"/>
              <a:t>version </a:t>
            </a:r>
            <a:r>
              <a:rPr lang="ko-KR" altLang="en-US" sz="1200" dirty="0"/>
              <a:t>확인 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 err="1">
                <a:solidFill>
                  <a:schemeClr val="accent5"/>
                </a:solidFill>
              </a:rPr>
              <a:t>showmount</a:t>
            </a:r>
            <a:r>
              <a:rPr lang="en-US" altLang="ko-KR" sz="1200" dirty="0">
                <a:solidFill>
                  <a:schemeClr val="accent5"/>
                </a:solidFill>
              </a:rPr>
              <a:t> –e 10.0.1.225 /  </a:t>
            </a:r>
            <a:r>
              <a:rPr lang="en-US" altLang="ko-KR" sz="1200" dirty="0" err="1">
                <a:solidFill>
                  <a:schemeClr val="accent5"/>
                </a:solidFill>
              </a:rPr>
              <a:t>mkdir</a:t>
            </a:r>
            <a:r>
              <a:rPr lang="en-US" altLang="ko-KR" sz="1200" dirty="0">
                <a:solidFill>
                  <a:schemeClr val="accent5"/>
                </a:solidFill>
              </a:rPr>
              <a:t> /</a:t>
            </a:r>
            <a:r>
              <a:rPr lang="en-US" altLang="ko-KR" sz="1200" dirty="0" err="1">
                <a:solidFill>
                  <a:schemeClr val="accent5"/>
                </a:solidFill>
              </a:rPr>
              <a:t>nfs</a:t>
            </a:r>
            <a:endParaRPr lang="en-US" altLang="ko-KR" sz="1200" dirty="0">
              <a:solidFill>
                <a:schemeClr val="accent5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200" dirty="0">
                <a:solidFill>
                  <a:schemeClr val="accent5"/>
                </a:solidFill>
              </a:rPr>
              <a:t>mount –t </a:t>
            </a:r>
            <a:r>
              <a:rPr lang="en-US" altLang="ko-KR" sz="1200" dirty="0" err="1">
                <a:solidFill>
                  <a:schemeClr val="accent5"/>
                </a:solidFill>
              </a:rPr>
              <a:t>nfs</a:t>
            </a:r>
            <a:r>
              <a:rPr lang="en-US" altLang="ko-KR" sz="1200" dirty="0">
                <a:solidFill>
                  <a:schemeClr val="accent5"/>
                </a:solidFill>
              </a:rPr>
              <a:t> 10.0.1.225:/var/ftp/pub /</a:t>
            </a:r>
            <a:r>
              <a:rPr lang="en-US" altLang="ko-KR" sz="1200" dirty="0" err="1">
                <a:solidFill>
                  <a:schemeClr val="accent5"/>
                </a:solidFill>
              </a:rPr>
              <a:t>nfs</a:t>
            </a:r>
            <a:endParaRPr lang="en-US" altLang="ko-KR" sz="1200" dirty="0">
              <a:solidFill>
                <a:schemeClr val="accent5"/>
              </a:solidFill>
            </a:endParaRPr>
          </a:p>
          <a:p>
            <a:endParaRPr lang="en-US" altLang="ko-KR" sz="1200" dirty="0">
              <a:solidFill>
                <a:schemeClr val="accent5"/>
              </a:solidFill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200" dirty="0" err="1"/>
              <a:t>nfs</a:t>
            </a:r>
            <a:r>
              <a:rPr lang="en-US" altLang="ko-KR" sz="1200" dirty="0"/>
              <a:t> </a:t>
            </a:r>
            <a:r>
              <a:rPr lang="ko-KR" altLang="en-US" sz="1200" dirty="0"/>
              <a:t>서버에서 공유될 디렉터리 확인</a:t>
            </a:r>
            <a:endParaRPr lang="en-US" altLang="ko-KR" sz="1200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200" dirty="0"/>
              <a:t>디렉터리도 추가 </a:t>
            </a:r>
            <a:r>
              <a:rPr lang="en-US" altLang="ko-KR" sz="1200" dirty="0"/>
              <a:t>, </a:t>
            </a:r>
            <a:r>
              <a:rPr lang="ko-KR" altLang="en-US" sz="1200" dirty="0"/>
              <a:t>마운트 추가 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firewall-</a:t>
            </a:r>
            <a:r>
              <a:rPr lang="en-US" altLang="ko-KR" sz="1200" dirty="0" err="1"/>
              <a:t>cmd</a:t>
            </a:r>
            <a:r>
              <a:rPr lang="en-US" altLang="ko-KR" sz="1200" dirty="0"/>
              <a:t> –add-service=</a:t>
            </a:r>
            <a:r>
              <a:rPr lang="en-US" altLang="ko-KR" sz="1200" dirty="0" err="1"/>
              <a:t>nfs</a:t>
            </a:r>
            <a:endParaRPr lang="en-US" altLang="ko-KR" sz="1200" dirty="0"/>
          </a:p>
          <a:p>
            <a:r>
              <a:rPr lang="en-US" altLang="ko-KR" sz="1200" dirty="0"/>
              <a:t>     firewall-</a:t>
            </a:r>
            <a:r>
              <a:rPr lang="en-US" altLang="ko-KR" sz="1200" dirty="0" err="1"/>
              <a:t>cmd</a:t>
            </a:r>
            <a:r>
              <a:rPr lang="en-US" altLang="ko-KR" sz="1200" dirty="0"/>
              <a:t> –add-service=</a:t>
            </a:r>
            <a:r>
              <a:rPr lang="en-US" altLang="ko-KR" sz="1200" dirty="0" err="1"/>
              <a:t>rpc</a:t>
            </a:r>
            <a:r>
              <a:rPr lang="en-US" altLang="ko-KR" sz="1200" dirty="0"/>
              <a:t>-bind</a:t>
            </a:r>
          </a:p>
          <a:p>
            <a:r>
              <a:rPr lang="en-US" altLang="ko-KR" sz="1200" dirty="0"/>
              <a:t>     firewall-</a:t>
            </a:r>
            <a:r>
              <a:rPr lang="en-US" altLang="ko-KR" sz="1200" dirty="0" err="1"/>
              <a:t>cmd</a:t>
            </a:r>
            <a:r>
              <a:rPr lang="en-US" altLang="ko-KR" sz="1200" dirty="0"/>
              <a:t> –add-service=</a:t>
            </a:r>
            <a:r>
              <a:rPr lang="en-US" altLang="ko-KR" sz="1200" dirty="0" err="1"/>
              <a:t>mountd</a:t>
            </a:r>
            <a:endParaRPr lang="en-US" altLang="ko-KR" sz="1200" dirty="0"/>
          </a:p>
          <a:p>
            <a:r>
              <a:rPr lang="en-US" altLang="ko-KR" sz="1200" dirty="0"/>
              <a:t>* NFS </a:t>
            </a:r>
            <a:r>
              <a:rPr lang="ko-KR" altLang="en-US" sz="1200" dirty="0"/>
              <a:t>작업 완료 </a:t>
            </a:r>
            <a:endParaRPr lang="en-US" altLang="ko-KR" sz="1200" dirty="0"/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sz="1400" dirty="0">
              <a:solidFill>
                <a:schemeClr val="accent5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5C7849-2EAC-CE2A-18F1-E662F499A4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50" y="3244663"/>
            <a:ext cx="5428001" cy="1082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AFFB8D-4400-8B61-473E-6D90BF71EE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17" y="4492632"/>
            <a:ext cx="5422634" cy="8061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B977A3-7C56-ED8A-DAE2-CE6B15C2BF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50" y="5429330"/>
            <a:ext cx="5428001" cy="55998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6B96EA5-CD8A-542D-A501-AD10C560F2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64" y="2391168"/>
            <a:ext cx="5450151" cy="7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92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4314B6-5233-45C1-966C-D54E8B9B3E0B}"/>
              </a:ext>
            </a:extLst>
          </p:cNvPr>
          <p:cNvSpPr txBox="1"/>
          <p:nvPr/>
        </p:nvSpPr>
        <p:spPr>
          <a:xfrm>
            <a:off x="958815" y="1806212"/>
            <a:ext cx="3159839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dirty="0"/>
              <a:t>메일서버</a:t>
            </a:r>
            <a:r>
              <a:rPr lang="en-US" altLang="ko-KR" sz="2000" dirty="0"/>
              <a:t>1 </a:t>
            </a:r>
            <a:r>
              <a:rPr lang="ko-KR" altLang="en-US" sz="2000" dirty="0"/>
              <a:t>구축 진행 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9F63E7-12B8-C4E4-060E-C822EB6EBAEE}"/>
              </a:ext>
            </a:extLst>
          </p:cNvPr>
          <p:cNvSpPr txBox="1"/>
          <p:nvPr/>
        </p:nvSpPr>
        <p:spPr>
          <a:xfrm>
            <a:off x="242672" y="2384884"/>
            <a:ext cx="4520243" cy="392415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 err="1"/>
              <a:t>Sendmail</a:t>
            </a:r>
            <a:r>
              <a:rPr lang="en-US" altLang="ko-KR" dirty="0"/>
              <a:t>(MTA)</a:t>
            </a:r>
            <a:r>
              <a:rPr lang="ko-KR" altLang="en-US" dirty="0" err="1"/>
              <a:t>이메일</a:t>
            </a:r>
            <a:r>
              <a:rPr lang="ko-KR" altLang="en-US" dirty="0"/>
              <a:t> 송수신을 위해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ko-KR" dirty="0"/>
              <a:t>dnf -y install sendmail </a:t>
            </a:r>
            <a:r>
              <a:rPr lang="en-US" altLang="ko-KR" dirty="0"/>
              <a:t>d</a:t>
            </a:r>
            <a:r>
              <a:rPr lang="ko-KR" altLang="ko-KR" dirty="0"/>
              <a:t>ovecot</a:t>
            </a:r>
            <a:r>
              <a:rPr lang="en-US" altLang="ko-KR" dirty="0"/>
              <a:t> </a:t>
            </a:r>
            <a:r>
              <a:rPr lang="ko-KR" altLang="en-US" dirty="0"/>
              <a:t>설치진행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ko-KR" dirty="0"/>
              <a:t>vi /etc/mail/sendmail.cf</a:t>
            </a:r>
            <a:r>
              <a:rPr lang="en-US" altLang="ko-KR" dirty="0"/>
              <a:t> </a:t>
            </a:r>
            <a:r>
              <a:rPr lang="ko-KR" altLang="en-US" dirty="0" err="1"/>
              <a:t>설정들어가기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ko-KR" sz="1700" dirty="0"/>
              <a:t>85행 </a:t>
            </a:r>
            <a:r>
              <a:rPr lang="en-US" altLang="ko-KR" sz="1700" dirty="0"/>
              <a:t>&gt;&gt; </a:t>
            </a:r>
            <a:r>
              <a:rPr lang="ko-KR" altLang="ko-KR" sz="1700" dirty="0"/>
              <a:t>Cwqwer.com</a:t>
            </a:r>
            <a:r>
              <a:rPr lang="en-US" altLang="ko-KR" sz="1700" dirty="0"/>
              <a:t> </a:t>
            </a:r>
            <a:r>
              <a:rPr lang="ko-KR" altLang="en-US" sz="1700" dirty="0"/>
              <a:t>변경</a:t>
            </a:r>
            <a:endParaRPr lang="ko-KR" altLang="ko-KR" sz="1700" dirty="0"/>
          </a:p>
          <a:p>
            <a:r>
              <a:rPr lang="ko-KR" altLang="ko-KR" dirty="0"/>
              <a:t> </a:t>
            </a:r>
          </a:p>
          <a:p>
            <a:r>
              <a:rPr lang="en-US" altLang="ko-KR" sz="1300" dirty="0"/>
              <a:t>*</a:t>
            </a:r>
            <a:r>
              <a:rPr lang="ko-KR" altLang="ko-KR" sz="1300" dirty="0"/>
              <a:t>Cw</a:t>
            </a:r>
            <a:r>
              <a:rPr lang="en-US" altLang="ko-KR" sz="1300" dirty="0"/>
              <a:t>:</a:t>
            </a:r>
            <a:r>
              <a:rPr lang="ko-KR" altLang="ko-KR" sz="1300" dirty="0"/>
              <a:t>메일을 사용할 도메인 지정</a:t>
            </a:r>
          </a:p>
          <a:p>
            <a:r>
              <a:rPr lang="ko-KR" altLang="ko-KR" dirty="0"/>
              <a:t> </a:t>
            </a:r>
            <a:endParaRPr lang="en-US" altLang="ko-KR" dirty="0"/>
          </a:p>
          <a:p>
            <a:endParaRPr lang="ko-KR" altLang="ko-KR" dirty="0"/>
          </a:p>
          <a:p>
            <a:endParaRPr lang="ko-KR" alt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864E47B0-5AD5-AE98-0916-17FB630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3" y="1848320"/>
            <a:ext cx="7116789" cy="4879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B7C4F3-3A82-FD88-6A69-A1FD71643107}"/>
              </a:ext>
            </a:extLst>
          </p:cNvPr>
          <p:cNvSpPr txBox="1"/>
          <p:nvPr/>
        </p:nvSpPr>
        <p:spPr>
          <a:xfrm>
            <a:off x="6382049" y="1436347"/>
            <a:ext cx="374441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  [/etc/mail/sendmail.cf </a:t>
            </a:r>
            <a:r>
              <a:rPr lang="ko-KR" altLang="en-US" dirty="0"/>
              <a:t>설정화면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765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83AE2-4063-A903-F54D-7C346E29F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B5B3CF63-E73B-5060-0A2A-F8624F420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DFB8F47F-52F6-DB77-465B-77DAFA41E33A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6E9AE9-5062-809D-4903-DF35CD315FF9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43FA20-0BB0-68EE-0B24-1A5A4361B79D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48E8E7-3AA4-8441-FD54-085FDE29F66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Regular" panose="000005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13E0CB8-30EA-7BB5-31F7-B11660E93B64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8C2F6-F0F5-E296-BA32-08DE0DCA7029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D0EB42-AAEC-AC7D-C9B3-056F4338AE18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B68594A-4C0E-B0AE-8075-1825F7362247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E9C0FA05-6FA2-FF38-F4C9-5698F53B2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D0CC13C6-ED79-1F33-82E8-B0C2F597A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래픽 5">
            <a:extLst>
              <a:ext uri="{FF2B5EF4-FFF2-40B4-BE49-F238E27FC236}">
                <a16:creationId xmlns:a16="http://schemas.microsoft.com/office/drawing/2014/main" id="{D7DC2EB3-A97F-B03C-61DE-52E7E25FE8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9C71AC4-D2BC-E972-8746-004C37D99A71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8" name="_x278651016" descr="EMB0000378c3f3d">
              <a:extLst>
                <a:ext uri="{FF2B5EF4-FFF2-40B4-BE49-F238E27FC236}">
                  <a16:creationId xmlns:a16="http://schemas.microsoft.com/office/drawing/2014/main" id="{3B96157D-A33E-8E9C-15AC-D76E54048A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래픽 23">
              <a:extLst>
                <a:ext uri="{FF2B5EF4-FFF2-40B4-BE49-F238E27FC236}">
                  <a16:creationId xmlns:a16="http://schemas.microsoft.com/office/drawing/2014/main" id="{111AA8F8-FBE2-A328-E399-CD4CE1CAA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6905D5-1B97-1A59-057B-4FD17727AA65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3C66F-7CEE-8974-3813-2E63219A6692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102C3A6C-092E-71CB-5EF8-A6B0EC668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DF3F93-A3C8-149A-DC3F-70D9ED8D593B}"/>
              </a:ext>
            </a:extLst>
          </p:cNvPr>
          <p:cNvSpPr txBox="1"/>
          <p:nvPr/>
        </p:nvSpPr>
        <p:spPr>
          <a:xfrm>
            <a:off x="888888" y="1410384"/>
            <a:ext cx="428732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ko-KR" dirty="0"/>
              <a:t>/etc/mail/local-host-names</a:t>
            </a:r>
            <a:r>
              <a:rPr lang="en-US" altLang="ko-KR" dirty="0"/>
              <a:t> </a:t>
            </a:r>
            <a:r>
              <a:rPr lang="ko-KR" altLang="en-US" dirty="0"/>
              <a:t>설정화면</a:t>
            </a:r>
            <a:r>
              <a:rPr lang="en-US" altLang="ko-KR" dirty="0"/>
              <a:t>] 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10561A-F1C2-6D06-0014-3AC7AAE78129}"/>
              </a:ext>
            </a:extLst>
          </p:cNvPr>
          <p:cNvSpPr/>
          <p:nvPr/>
        </p:nvSpPr>
        <p:spPr>
          <a:xfrm>
            <a:off x="263352" y="5946375"/>
            <a:ext cx="5473955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ko-KR" sz="1600" dirty="0"/>
              <a:t>vi /etc/mail/local-host-names</a:t>
            </a:r>
            <a:r>
              <a:rPr lang="en-US" altLang="ko-KR" sz="1600" dirty="0"/>
              <a:t> </a:t>
            </a:r>
            <a:r>
              <a:rPr lang="ko-KR" altLang="en-US" sz="1600" dirty="0"/>
              <a:t>호스트 이름 변경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 err="1"/>
              <a:t>Sendmail</a:t>
            </a:r>
            <a:r>
              <a:rPr lang="ko-KR" altLang="en-US" sz="1600" dirty="0"/>
              <a:t>이</a:t>
            </a:r>
            <a:r>
              <a:rPr lang="en-US" altLang="ko-KR" sz="1600" dirty="0"/>
              <a:t> </a:t>
            </a:r>
            <a:r>
              <a:rPr lang="ko-KR" altLang="en-US" sz="1600" dirty="0"/>
              <a:t>처리하게 도메인 설정 진행</a:t>
            </a:r>
            <a:endParaRPr lang="ko-KR" altLang="ko-KR" sz="1600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31EC4D56-276D-C003-687F-D5F273E31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612" y="1848319"/>
            <a:ext cx="6006949" cy="39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EEA25D47-FD6A-D28F-89D8-5CA044E35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6" y="1848319"/>
            <a:ext cx="5482580" cy="39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6D56A8F-65AE-92EC-2253-94395642CAA8}"/>
              </a:ext>
            </a:extLst>
          </p:cNvPr>
          <p:cNvSpPr txBox="1"/>
          <p:nvPr/>
        </p:nvSpPr>
        <p:spPr>
          <a:xfrm>
            <a:off x="6888088" y="1398359"/>
            <a:ext cx="410445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    [/etc/mail/sendmail.cf </a:t>
            </a:r>
            <a:r>
              <a:rPr lang="ko-KR" altLang="en-US" dirty="0"/>
              <a:t>설정화면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3FAEF4-92A7-625A-4C88-8D4C616062EC}"/>
              </a:ext>
            </a:extLst>
          </p:cNvPr>
          <p:cNvSpPr txBox="1"/>
          <p:nvPr/>
        </p:nvSpPr>
        <p:spPr>
          <a:xfrm>
            <a:off x="6044281" y="5946375"/>
            <a:ext cx="5975280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 err="1"/>
              <a:t>Sendmail</a:t>
            </a:r>
            <a:r>
              <a:rPr lang="ko-KR" altLang="en-US" sz="1600" dirty="0"/>
              <a:t>의 전반적인 동작 조정하는 설정 파일로 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ko-KR" sz="1600" dirty="0"/>
              <a:t>DaemonPortOptions=Port=smtp, Name=MTA</a:t>
            </a:r>
            <a:r>
              <a:rPr lang="en-US" altLang="ko-KR" sz="1600" dirty="0"/>
              <a:t> </a:t>
            </a:r>
            <a:r>
              <a:rPr lang="ko-KR" altLang="en-US" sz="1600" dirty="0"/>
              <a:t>변경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687158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7E2AF-58CA-C306-0D13-FC4F1044F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395F0152-B724-35F8-2E3E-01725997C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A44C5627-14E5-8517-9857-379AEDFFACCF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7537DD0-6C47-00C3-5FDF-7C2B71192499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778BB0-EA66-FAD0-3604-F766B908E160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441557-06C0-B100-3D11-B3CE013BE65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419260-642F-0059-AC00-FF97D098A7E6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AF86C-6B16-FCF8-230C-4917CE91BDA2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303C76-AC0D-BA98-DB04-40C31281EC5D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C6BFB9C-DB3C-CFF5-165D-CED79F8F535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00C6E379-A25F-5C43-C472-4491A64246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2C2F3DDA-88B4-3996-FD03-3C8221472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래픽 5">
            <a:extLst>
              <a:ext uri="{FF2B5EF4-FFF2-40B4-BE49-F238E27FC236}">
                <a16:creationId xmlns:a16="http://schemas.microsoft.com/office/drawing/2014/main" id="{0F512287-E014-4B66-1ACB-02D23FFF36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F448CF6-1EA3-6978-6E60-52551127684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8" name="_x278651016" descr="EMB0000378c3f3d">
              <a:extLst>
                <a:ext uri="{FF2B5EF4-FFF2-40B4-BE49-F238E27FC236}">
                  <a16:creationId xmlns:a16="http://schemas.microsoft.com/office/drawing/2014/main" id="{834428DE-C1ED-A414-1DE1-FB14D42E37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래픽 23">
              <a:extLst>
                <a:ext uri="{FF2B5EF4-FFF2-40B4-BE49-F238E27FC236}">
                  <a16:creationId xmlns:a16="http://schemas.microsoft.com/office/drawing/2014/main" id="{26C486C8-8E61-8AB4-AF18-B485355E7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E5E125B-0FAA-B6AD-0A6E-B4E6E7930EE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E595BA-BB11-30F8-7E05-60019E1888ED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3EEA2B2-E583-92A1-83D6-55929C3E5C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1B786460-61E2-B679-61F4-7227E6AF6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8" y="1811666"/>
            <a:ext cx="6000301" cy="397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C4C55F-9E29-1090-9591-4AC981088E01}"/>
              </a:ext>
            </a:extLst>
          </p:cNvPr>
          <p:cNvSpPr txBox="1"/>
          <p:nvPr/>
        </p:nvSpPr>
        <p:spPr>
          <a:xfrm>
            <a:off x="1235460" y="1326047"/>
            <a:ext cx="3538803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   [/</a:t>
            </a:r>
            <a:r>
              <a:rPr lang="en-US" altLang="ko-KR" dirty="0" err="1"/>
              <a:t>etc</a:t>
            </a:r>
            <a:r>
              <a:rPr lang="en-US" altLang="ko-KR" dirty="0"/>
              <a:t>/mail/access </a:t>
            </a:r>
            <a:r>
              <a:rPr lang="ko-KR" altLang="en-US" dirty="0"/>
              <a:t>설정화면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67A626-0482-550C-C1A5-1B444B5B5008}"/>
              </a:ext>
            </a:extLst>
          </p:cNvPr>
          <p:cNvSpPr txBox="1"/>
          <p:nvPr/>
        </p:nvSpPr>
        <p:spPr>
          <a:xfrm>
            <a:off x="91828" y="6034979"/>
            <a:ext cx="6000301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/>
              <a:t>접근제어 파일로 특정 </a:t>
            </a:r>
            <a:r>
              <a:rPr lang="en-US" altLang="ko-KR" sz="1600" dirty="0"/>
              <a:t>IP</a:t>
            </a:r>
            <a:r>
              <a:rPr lang="ko-KR" altLang="en-US" sz="1600" dirty="0"/>
              <a:t>나 도메인관련 메일 송수신 정책관리</a:t>
            </a:r>
          </a:p>
        </p:txBody>
      </p:sp>
      <p:pic>
        <p:nvPicPr>
          <p:cNvPr id="21" name="Picture 5">
            <a:extLst>
              <a:ext uri="{FF2B5EF4-FFF2-40B4-BE49-F238E27FC236}">
                <a16:creationId xmlns:a16="http://schemas.microsoft.com/office/drawing/2014/main" id="{A40A0EB5-C6D8-8B76-BF0F-45BAB7A53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146" y="1811666"/>
            <a:ext cx="5771071" cy="397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8E13EBD-BB9E-E2C2-169C-8D5F66C7149B}"/>
              </a:ext>
            </a:extLst>
          </p:cNvPr>
          <p:cNvSpPr txBox="1"/>
          <p:nvPr/>
        </p:nvSpPr>
        <p:spPr>
          <a:xfrm>
            <a:off x="6960096" y="1308435"/>
            <a:ext cx="409618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[/</a:t>
            </a:r>
            <a:r>
              <a:rPr lang="en-US" altLang="ko-KR" dirty="0" err="1"/>
              <a:t>etc</a:t>
            </a:r>
            <a:r>
              <a:rPr lang="en-US" altLang="ko-KR" dirty="0"/>
              <a:t>/dovecot/</a:t>
            </a:r>
            <a:r>
              <a:rPr lang="en-US" altLang="ko-KR" dirty="0" err="1"/>
              <a:t>dovecot.conf</a:t>
            </a:r>
            <a:r>
              <a:rPr lang="en-US" altLang="ko-KR" dirty="0"/>
              <a:t> </a:t>
            </a:r>
            <a:r>
              <a:rPr lang="ko-KR" altLang="en-US" dirty="0"/>
              <a:t>설정화면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B87367-A715-CDBD-34F5-E69D240D63C7}"/>
              </a:ext>
            </a:extLst>
          </p:cNvPr>
          <p:cNvSpPr txBox="1"/>
          <p:nvPr/>
        </p:nvSpPr>
        <p:spPr>
          <a:xfrm>
            <a:off x="6185147" y="6004209"/>
            <a:ext cx="5771070" cy="3539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700" dirty="0" err="1"/>
              <a:t>Imap</a:t>
            </a:r>
            <a:r>
              <a:rPr lang="en-US" altLang="ko-KR" sz="1700" dirty="0"/>
              <a:t> </a:t>
            </a:r>
            <a:r>
              <a:rPr lang="ko-KR" altLang="en-US" sz="1700" dirty="0"/>
              <a:t>및 </a:t>
            </a:r>
            <a:r>
              <a:rPr lang="en-US" altLang="ko-KR" sz="1700" dirty="0"/>
              <a:t>pop3 </a:t>
            </a:r>
            <a:r>
              <a:rPr lang="ko-KR" altLang="en-US" sz="1700" dirty="0"/>
              <a:t>메일서버로 메일 전달 관리 설정</a:t>
            </a:r>
          </a:p>
        </p:txBody>
      </p:sp>
    </p:spTree>
    <p:extLst>
      <p:ext uri="{BB962C8B-B14F-4D97-AF65-F5344CB8AC3E}">
        <p14:creationId xmlns:p14="http://schemas.microsoft.com/office/powerpoint/2010/main" val="270109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014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733C01-501E-BDB3-3FB4-8A1A6AFBB517}"/>
              </a:ext>
            </a:extLst>
          </p:cNvPr>
          <p:cNvSpPr txBox="1"/>
          <p:nvPr/>
        </p:nvSpPr>
        <p:spPr>
          <a:xfrm>
            <a:off x="875369" y="957535"/>
            <a:ext cx="28341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 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84A24D-EA77-472C-D9A2-BB6B189736F2}"/>
              </a:ext>
            </a:extLst>
          </p:cNvPr>
          <p:cNvSpPr txBox="1"/>
          <p:nvPr/>
        </p:nvSpPr>
        <p:spPr>
          <a:xfrm>
            <a:off x="5087888" y="1417582"/>
            <a:ext cx="942915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01</a:t>
            </a:r>
            <a:endParaRPr lang="ko-KR" altLang="en-US" sz="3200" dirty="0">
              <a:solidFill>
                <a:srgbClr val="3378C8">
                  <a:alpha val="50000"/>
                </a:srgb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5087888" y="2080207"/>
            <a:ext cx="513666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6972095" y="3315668"/>
              <a:ext cx="3246714" cy="307777"/>
            </a:xfrm>
            <a:prstGeom prst="rect">
              <a:avLst/>
            </a:prstGeom>
            <a:noFill/>
          </p:spPr>
          <p:txBody>
            <a:bodyPr wrap="square" tIns="0" bIns="0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5087888" y="2757427"/>
            <a:ext cx="534565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6966301" y="4116757"/>
              <a:ext cx="3461503" cy="307777"/>
            </a:xfrm>
            <a:prstGeom prst="rect">
              <a:avLst/>
            </a:prstGeom>
            <a:noFill/>
          </p:spPr>
          <p:txBody>
            <a:bodyPr wrap="square" tIns="0" bIns="0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서버와 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구성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5087888" y="3427986"/>
            <a:ext cx="7002760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6672218" y="4917846"/>
              <a:ext cx="2826464" cy="307777"/>
            </a:xfrm>
            <a:prstGeom prst="rect">
              <a:avLst/>
            </a:prstGeom>
            <a:noFill/>
          </p:spPr>
          <p:txBody>
            <a:bodyPr wrap="square" tIns="0" bIns="0" anchor="ctr"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메일 서버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메일 클라이언트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FTP 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구성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5087888" y="4102268"/>
            <a:ext cx="700276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6767328" y="5718935"/>
              <a:ext cx="3451481" cy="307777"/>
            </a:xfrm>
            <a:prstGeom prst="rect">
              <a:avLst/>
            </a:prstGeom>
            <a:noFill/>
          </p:spPr>
          <p:txBody>
            <a:bodyPr wrap="square" tIns="0" bIns="0" anchor="ctr">
              <a:spAutoFit/>
            </a:bodyPr>
            <a:lstStyle/>
            <a:p>
              <a:pPr>
                <a:defRPr/>
              </a:pP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DNS 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SAMBA 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NFS 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구성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675790" y="223814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61EDE1-4B1D-CE52-7FE0-D273B132031A}"/>
              </a:ext>
            </a:extLst>
          </p:cNvPr>
          <p:cNvGrpSpPr/>
          <p:nvPr/>
        </p:nvGrpSpPr>
        <p:grpSpPr>
          <a:xfrm>
            <a:off x="5087888" y="4760293"/>
            <a:ext cx="7002760" cy="615553"/>
            <a:chOff x="6242109" y="5565047"/>
            <a:chExt cx="3976700" cy="6155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BC97C1-A669-4C93-1A12-3755C323966C}"/>
                </a:ext>
              </a:extLst>
            </p:cNvPr>
            <p:cNvSpPr txBox="1"/>
            <p:nvPr/>
          </p:nvSpPr>
          <p:spPr>
            <a:xfrm>
              <a:off x="6767328" y="5565047"/>
              <a:ext cx="3451481" cy="615553"/>
            </a:xfrm>
            <a:prstGeom prst="rect">
              <a:avLst/>
            </a:prstGeom>
            <a:noFill/>
          </p:spPr>
          <p:txBody>
            <a:bodyPr wrap="square" tIns="0" bIns="0" anchor="ctr"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메일 서버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메일 클라이언트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</a:t>
              </a:r>
              <a:r>
                <a:rPr lang="ko-KR" altLang="en-US" sz="20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리포지터리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구성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F8BD7C-ED56-58FA-34C1-C1B0D98924E4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06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C7CB532-4110-463B-A174-537F55206B98}"/>
              </a:ext>
            </a:extLst>
          </p:cNvPr>
          <p:cNvGrpSpPr/>
          <p:nvPr/>
        </p:nvGrpSpPr>
        <p:grpSpPr>
          <a:xfrm>
            <a:off x="5087888" y="5442832"/>
            <a:ext cx="6876764" cy="584775"/>
            <a:chOff x="6242109" y="5573304"/>
            <a:chExt cx="3976700" cy="5847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76CBFA-5A99-F81B-236E-80BD1C151CE7}"/>
                </a:ext>
              </a:extLst>
            </p:cNvPr>
            <p:cNvSpPr txBox="1"/>
            <p:nvPr/>
          </p:nvSpPr>
          <p:spPr>
            <a:xfrm>
              <a:off x="6787379" y="5718935"/>
              <a:ext cx="3431430" cy="307777"/>
            </a:xfrm>
            <a:prstGeom prst="rect">
              <a:avLst/>
            </a:prstGeom>
            <a:noFill/>
          </p:spPr>
          <p:txBody>
            <a:bodyPr wrap="square" tIns="0" bIns="0" anchor="ctr">
              <a:spAutoFit/>
            </a:bodyPr>
            <a:lstStyle/>
            <a:p>
              <a:pPr>
                <a:defRPr/>
              </a:pP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Ansible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활용한 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AWS EC2 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서버 자동 구축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E8DCF6-B2A7-6ED2-6235-E27D84956158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07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109B885-6CA2-6122-E4A0-585BDD388299}"/>
              </a:ext>
            </a:extLst>
          </p:cNvPr>
          <p:cNvSpPr txBox="1"/>
          <p:nvPr/>
        </p:nvSpPr>
        <p:spPr>
          <a:xfrm>
            <a:off x="6012771" y="1600574"/>
            <a:ext cx="4679828" cy="30777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 및 역할</a:t>
            </a:r>
          </a:p>
        </p:txBody>
      </p: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330EC-E10D-E7D9-CDD8-464804A24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1224A2B-A1E1-61CB-0A13-750D6791A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F6B120E-932A-2B9E-FE2D-11EECA7EB6F4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299536-870D-BB1B-E4E3-2641B29E02A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AEFCDC-A95D-0078-BA33-2E553165EDA5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7B3F12-AC0C-590A-1431-F4E754F61EE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F052301-490E-A171-6459-E27F432006BD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2BAB7-A4E8-BDF9-450A-616FE9B0E94A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4986AE-69BF-B2D9-808E-D806B9F7A6C6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6464B5-DC6D-0C1F-9877-FAD139976E7A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C19F3A3E-1F7B-FAEB-662F-0604851D9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9D525B4C-2F04-1636-C842-7A52B51BE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래픽 5">
            <a:extLst>
              <a:ext uri="{FF2B5EF4-FFF2-40B4-BE49-F238E27FC236}">
                <a16:creationId xmlns:a16="http://schemas.microsoft.com/office/drawing/2014/main" id="{02E6A1F4-C393-EFAA-6770-F17B6196AA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365" r="36132"/>
          <a:stretch/>
        </p:blipFill>
        <p:spPr>
          <a:xfrm rot="16200000" flipH="1">
            <a:off x="58109" y="5872675"/>
            <a:ext cx="927218" cy="104343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EADF11B-39B8-64A4-23BC-580C687FE522}"/>
              </a:ext>
            </a:extLst>
          </p:cNvPr>
          <p:cNvGrpSpPr/>
          <p:nvPr/>
        </p:nvGrpSpPr>
        <p:grpSpPr>
          <a:xfrm>
            <a:off x="10667149" y="6609580"/>
            <a:ext cx="1075644" cy="118038"/>
            <a:chOff x="921102" y="6027409"/>
            <a:chExt cx="2680001" cy="375740"/>
          </a:xfrm>
        </p:grpSpPr>
        <p:pic>
          <p:nvPicPr>
            <p:cNvPr id="8" name="_x278651016" descr="EMB0000378c3f3d">
              <a:extLst>
                <a:ext uri="{FF2B5EF4-FFF2-40B4-BE49-F238E27FC236}">
                  <a16:creationId xmlns:a16="http://schemas.microsoft.com/office/drawing/2014/main" id="{17E72B3F-ABEE-9D49-A7F9-A24267CBF4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래픽 23">
              <a:extLst>
                <a:ext uri="{FF2B5EF4-FFF2-40B4-BE49-F238E27FC236}">
                  <a16:creationId xmlns:a16="http://schemas.microsoft.com/office/drawing/2014/main" id="{CA0026AC-CBAE-5CCC-746C-7E89A9AA3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8C1D0B-6461-8406-C9CB-2161D13DB7E2}"/>
              </a:ext>
            </a:extLst>
          </p:cNvPr>
          <p:cNvSpPr txBox="1"/>
          <p:nvPr/>
        </p:nvSpPr>
        <p:spPr>
          <a:xfrm>
            <a:off x="0" y="24836"/>
            <a:ext cx="12192000" cy="89464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288743-53FA-63EB-94E3-FF253EC051B9}"/>
              </a:ext>
            </a:extLst>
          </p:cNvPr>
          <p:cNvSpPr txBox="1"/>
          <p:nvPr/>
        </p:nvSpPr>
        <p:spPr>
          <a:xfrm>
            <a:off x="0" y="24836"/>
            <a:ext cx="1336675" cy="89464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A88AAE12-3038-0302-9501-B7DEDE48D6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625" y="5505046"/>
            <a:ext cx="124936" cy="97789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87DA8D92-3084-9F2A-8E8E-14C1DFEAB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93" y="1988840"/>
            <a:ext cx="5733331" cy="3808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7BF5E8-1000-710D-3568-0AEFBE5D6592}"/>
              </a:ext>
            </a:extLst>
          </p:cNvPr>
          <p:cNvSpPr txBox="1"/>
          <p:nvPr/>
        </p:nvSpPr>
        <p:spPr>
          <a:xfrm>
            <a:off x="767408" y="1416054"/>
            <a:ext cx="4675517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ko-KR" dirty="0"/>
              <a:t>/etc/dovecot/conf.d/10-ssl.conf</a:t>
            </a:r>
            <a:r>
              <a:rPr lang="en-US" altLang="ko-KR" dirty="0"/>
              <a:t> </a:t>
            </a:r>
            <a:r>
              <a:rPr lang="ko-KR" altLang="en-US" dirty="0"/>
              <a:t>설정화면</a:t>
            </a:r>
            <a:r>
              <a:rPr lang="en-US" altLang="ko-KR" dirty="0"/>
              <a:t>]</a:t>
            </a:r>
            <a:endParaRPr lang="ko-KR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20ED13-2AB1-81A6-61DF-133A6E629F3F}"/>
              </a:ext>
            </a:extLst>
          </p:cNvPr>
          <p:cNvSpPr txBox="1"/>
          <p:nvPr/>
        </p:nvSpPr>
        <p:spPr>
          <a:xfrm>
            <a:off x="184393" y="6009105"/>
            <a:ext cx="5733335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IMAP/POP3 </a:t>
            </a:r>
            <a:r>
              <a:rPr lang="ko-KR" altLang="en-US" sz="1600" dirty="0"/>
              <a:t>서버에 </a:t>
            </a:r>
            <a:r>
              <a:rPr lang="en-US" altLang="ko-KR" sz="1600" dirty="0"/>
              <a:t>SSL</a:t>
            </a:r>
            <a:r>
              <a:rPr lang="ko-KR" altLang="en-US" sz="1600" dirty="0"/>
              <a:t>설정 </a:t>
            </a:r>
            <a:r>
              <a:rPr lang="en-US" altLang="ko-KR" sz="1600" dirty="0"/>
              <a:t>E-mail</a:t>
            </a:r>
            <a:r>
              <a:rPr lang="ko-KR" altLang="en-US" sz="1600" dirty="0"/>
              <a:t> 보안적용</a:t>
            </a:r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B04097FE-8CCF-7DC0-B977-B077B1D78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375" y="1988840"/>
            <a:ext cx="5883215" cy="3808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4A32AA-6BBD-4D1E-AE65-DFBAF8C553A2}"/>
              </a:ext>
            </a:extLst>
          </p:cNvPr>
          <p:cNvSpPr txBox="1"/>
          <p:nvPr/>
        </p:nvSpPr>
        <p:spPr>
          <a:xfrm>
            <a:off x="6417875" y="1408341"/>
            <a:ext cx="4897717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[/</a:t>
            </a:r>
            <a:r>
              <a:rPr lang="en-US" altLang="ko-KR" dirty="0" err="1"/>
              <a:t>etc</a:t>
            </a:r>
            <a:r>
              <a:rPr lang="en-US" altLang="ko-KR" dirty="0"/>
              <a:t>/dovecot/</a:t>
            </a:r>
            <a:r>
              <a:rPr lang="en-US" altLang="ko-KR" dirty="0" err="1"/>
              <a:t>conf.d</a:t>
            </a:r>
            <a:r>
              <a:rPr lang="en-US" altLang="ko-KR" dirty="0"/>
              <a:t>/10-mail.conf </a:t>
            </a:r>
            <a:r>
              <a:rPr lang="ko-KR" altLang="en-US" dirty="0"/>
              <a:t>설정화면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5EB172-5F74-77A8-DD43-5B890E48EB3A}"/>
              </a:ext>
            </a:extLst>
          </p:cNvPr>
          <p:cNvSpPr txBox="1"/>
          <p:nvPr/>
        </p:nvSpPr>
        <p:spPr>
          <a:xfrm>
            <a:off x="6064376" y="6017404"/>
            <a:ext cx="5883214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dovecot</a:t>
            </a:r>
            <a:r>
              <a:rPr lang="ko-KR" altLang="en-US" sz="1600" dirty="0"/>
              <a:t>의 사용자 메일을 저장하고 관리하는 설정파일</a:t>
            </a:r>
          </a:p>
        </p:txBody>
      </p:sp>
    </p:spTree>
    <p:extLst>
      <p:ext uri="{BB962C8B-B14F-4D97-AF65-F5344CB8AC3E}">
        <p14:creationId xmlns:p14="http://schemas.microsoft.com/office/powerpoint/2010/main" val="3352537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1572F-85E1-3604-C7C3-8CB7A433D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CF15E355-3CAA-D46E-A082-BBD29B99F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1CEBBBA6-1CD9-82EA-57C0-24C8C90D7D91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BFD078-E9FF-DBB4-BBC9-BFE3D53B414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7C3675-DAF7-92FC-0BE7-7A188679DC4E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129F08-7BD5-73A5-2195-9804A608A0F8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FFDFA05-3226-F148-9917-17CE936E198D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E9E14-839C-AB86-96BF-E3B715C5215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73A128-976A-83A6-E5DC-9100942C25F3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005C83B-90D4-A8E1-B026-5246C61C42F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188B2C64-4ACF-287A-5DCA-09DB878AEF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AD5B532C-BB1A-E822-6EFC-D87485EEB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래픽 5">
            <a:extLst>
              <a:ext uri="{FF2B5EF4-FFF2-40B4-BE49-F238E27FC236}">
                <a16:creationId xmlns:a16="http://schemas.microsoft.com/office/drawing/2014/main" id="{B83B3319-C7FB-1566-93E3-B90284BC9A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365" r="36132"/>
          <a:stretch/>
        </p:blipFill>
        <p:spPr>
          <a:xfrm rot="16200000" flipH="1">
            <a:off x="7856" y="5822423"/>
            <a:ext cx="1027723" cy="104343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D66D182-0CEF-4EDA-822E-8776A8DDC37A}"/>
              </a:ext>
            </a:extLst>
          </p:cNvPr>
          <p:cNvGrpSpPr/>
          <p:nvPr/>
        </p:nvGrpSpPr>
        <p:grpSpPr>
          <a:xfrm>
            <a:off x="10667149" y="6596785"/>
            <a:ext cx="1075644" cy="130833"/>
            <a:chOff x="921102" y="6027409"/>
            <a:chExt cx="2680001" cy="375740"/>
          </a:xfrm>
        </p:grpSpPr>
        <p:pic>
          <p:nvPicPr>
            <p:cNvPr id="8" name="_x278651016" descr="EMB0000378c3f3d">
              <a:extLst>
                <a:ext uri="{FF2B5EF4-FFF2-40B4-BE49-F238E27FC236}">
                  <a16:creationId xmlns:a16="http://schemas.microsoft.com/office/drawing/2014/main" id="{C02F0EF5-B7FD-5459-17E6-B372F63B5F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래픽 23">
              <a:extLst>
                <a:ext uri="{FF2B5EF4-FFF2-40B4-BE49-F238E27FC236}">
                  <a16:creationId xmlns:a16="http://schemas.microsoft.com/office/drawing/2014/main" id="{2389DF03-6D31-4126-3E6F-64A06A047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8BDDC4A-4B74-FC50-2D85-56D125554875}"/>
              </a:ext>
            </a:extLst>
          </p:cNvPr>
          <p:cNvSpPr txBox="1"/>
          <p:nvPr/>
        </p:nvSpPr>
        <p:spPr>
          <a:xfrm>
            <a:off x="0" y="15138"/>
            <a:ext cx="12192000" cy="99161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CE01B3-44B1-0FF2-0BF2-48A71E1B16CE}"/>
              </a:ext>
            </a:extLst>
          </p:cNvPr>
          <p:cNvSpPr txBox="1"/>
          <p:nvPr/>
        </p:nvSpPr>
        <p:spPr>
          <a:xfrm>
            <a:off x="0" y="15138"/>
            <a:ext cx="1336675" cy="99161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D261DFF5-9234-F67D-1693-C159270953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625" y="5494448"/>
            <a:ext cx="124936" cy="10838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44761ADC-E023-AB8F-00FB-970AAAA03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4" y="1762527"/>
            <a:ext cx="5407415" cy="401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B4A0C1-68ED-6ADA-C0F0-6A9DB86283A9}"/>
              </a:ext>
            </a:extLst>
          </p:cNvPr>
          <p:cNvSpPr txBox="1"/>
          <p:nvPr/>
        </p:nvSpPr>
        <p:spPr>
          <a:xfrm>
            <a:off x="1154440" y="1294492"/>
            <a:ext cx="321765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ko-KR" dirty="0"/>
              <a:t>/etc/resolv.conf</a:t>
            </a:r>
            <a:r>
              <a:rPr lang="en-US" altLang="ko-KR" dirty="0"/>
              <a:t> </a:t>
            </a:r>
            <a:r>
              <a:rPr lang="ko-KR" altLang="en-US" dirty="0"/>
              <a:t>설정화면</a:t>
            </a:r>
            <a:r>
              <a:rPr lang="en-US" altLang="ko-KR" dirty="0"/>
              <a:t>] </a:t>
            </a:r>
            <a:endParaRPr lang="ko-KR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9EF2A-D0C7-8C8A-FCAF-F11C36228A2B}"/>
              </a:ext>
            </a:extLst>
          </p:cNvPr>
          <p:cNvSpPr txBox="1"/>
          <p:nvPr/>
        </p:nvSpPr>
        <p:spPr>
          <a:xfrm>
            <a:off x="225635" y="6000481"/>
            <a:ext cx="5424667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/>
              <a:t>도메인 네임설정 관리 </a:t>
            </a:r>
            <a:r>
              <a:rPr lang="en-US" altLang="ko-KR" sz="1600" dirty="0"/>
              <a:t>(DNS </a:t>
            </a:r>
            <a:r>
              <a:rPr lang="ko-KR" altLang="en-US" sz="1600" dirty="0"/>
              <a:t>→ </a:t>
            </a:r>
            <a:r>
              <a:rPr lang="en-US" altLang="ko-KR" sz="1600" dirty="0"/>
              <a:t>IP)</a:t>
            </a:r>
            <a:r>
              <a:rPr lang="ko-KR" altLang="en-US" sz="1600" dirty="0"/>
              <a:t> 변환 </a:t>
            </a:r>
            <a:r>
              <a:rPr lang="en-US" altLang="ko-KR" sz="1600" dirty="0"/>
              <a:t>DNS </a:t>
            </a:r>
            <a:r>
              <a:rPr lang="ko-KR" altLang="en-US" sz="1600" dirty="0"/>
              <a:t>서버 지정  </a:t>
            </a:r>
            <a:endParaRPr lang="en-US" altLang="ko-K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7BC42-97F3-D69A-CFCD-EF5C2FD8BEEE}"/>
              </a:ext>
            </a:extLst>
          </p:cNvPr>
          <p:cNvSpPr txBox="1"/>
          <p:nvPr/>
        </p:nvSpPr>
        <p:spPr>
          <a:xfrm>
            <a:off x="6873753" y="1311744"/>
            <a:ext cx="380918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[e-mail</a:t>
            </a:r>
            <a:r>
              <a:rPr lang="ko-KR" altLang="en-US" dirty="0"/>
              <a:t> 클라이언트 </a:t>
            </a:r>
            <a:r>
              <a:rPr lang="en-US" altLang="ko-KR" dirty="0"/>
              <a:t>evolution </a:t>
            </a:r>
            <a:r>
              <a:rPr lang="ko-KR" altLang="en-US" dirty="0"/>
              <a:t>진행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E9CEB1-921A-2C6E-7EEB-2EDD9C7AE69C}"/>
              </a:ext>
            </a:extLst>
          </p:cNvPr>
          <p:cNvSpPr txBox="1"/>
          <p:nvPr/>
        </p:nvSpPr>
        <p:spPr>
          <a:xfrm>
            <a:off x="6590581" y="6000473"/>
            <a:ext cx="540876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및 사용자 이름 설정하여 다음 진행</a:t>
            </a:r>
          </a:p>
        </p:txBody>
      </p:sp>
      <p:pic>
        <p:nvPicPr>
          <p:cNvPr id="23" name="Picture 9">
            <a:extLst>
              <a:ext uri="{FF2B5EF4-FFF2-40B4-BE49-F238E27FC236}">
                <a16:creationId xmlns:a16="http://schemas.microsoft.com/office/drawing/2014/main" id="{083D640D-39E0-3567-FFFB-04EFD863E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102" y="1762527"/>
            <a:ext cx="5994999" cy="401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025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910B7-F341-A435-4B44-CE1AD7F74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9AC1926B-697C-0C9A-9B7E-2804CAF5A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68880438-6E89-557B-ED5A-D483E82AB25E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A39D751-DEEC-BD95-BD77-5ACB8E79ED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DEEA6F-EC19-7DC4-78BB-207D22980A0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7BF12E-86F8-6F2E-3D82-CF977F8B492F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76686F5-88EF-BBFE-4FD8-96D57A04C65F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DBE3F-301B-CC57-1CF6-5179445F42D6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2CF581-95E9-6411-D1E9-E439CC053161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F3765E-7BEC-18B8-1CF3-044617C934C0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7101E1C2-97E0-3DD5-B62D-03EBF0BD5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513806E5-EC7C-5991-EBEE-DC454FC44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래픽 5">
            <a:extLst>
              <a:ext uri="{FF2B5EF4-FFF2-40B4-BE49-F238E27FC236}">
                <a16:creationId xmlns:a16="http://schemas.microsoft.com/office/drawing/2014/main" id="{ED7173C1-7946-C8E9-FBBD-BEBA5C6437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365" r="36132"/>
          <a:stretch/>
        </p:blipFill>
        <p:spPr>
          <a:xfrm rot="16200000" flipH="1">
            <a:off x="6580" y="5666796"/>
            <a:ext cx="1030276" cy="104343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9BF2B69-C922-7BC3-9C84-40BF5FD65FAC}"/>
              </a:ext>
            </a:extLst>
          </p:cNvPr>
          <p:cNvGrpSpPr/>
          <p:nvPr/>
        </p:nvGrpSpPr>
        <p:grpSpPr>
          <a:xfrm>
            <a:off x="10667149" y="6576811"/>
            <a:ext cx="1075644" cy="131157"/>
            <a:chOff x="921102" y="6027409"/>
            <a:chExt cx="2680001" cy="375740"/>
          </a:xfrm>
        </p:grpSpPr>
        <p:pic>
          <p:nvPicPr>
            <p:cNvPr id="8" name="_x278651016" descr="EMB0000378c3f3d">
              <a:extLst>
                <a:ext uri="{FF2B5EF4-FFF2-40B4-BE49-F238E27FC236}">
                  <a16:creationId xmlns:a16="http://schemas.microsoft.com/office/drawing/2014/main" id="{8FA1A1EA-123E-4C3D-4F5B-734486868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래픽 23">
              <a:extLst>
                <a:ext uri="{FF2B5EF4-FFF2-40B4-BE49-F238E27FC236}">
                  <a16:creationId xmlns:a16="http://schemas.microsoft.com/office/drawing/2014/main" id="{9CC74211-BA96-F805-80E4-E66B9A78A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8061014-FF69-2B3D-2D43-A2CA1DE449BC}"/>
              </a:ext>
            </a:extLst>
          </p:cNvPr>
          <p:cNvSpPr txBox="1"/>
          <p:nvPr/>
        </p:nvSpPr>
        <p:spPr>
          <a:xfrm>
            <a:off x="0" y="0"/>
            <a:ext cx="12192000" cy="99407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7CE92-0ACD-15EB-867E-8F552E1DB61C}"/>
              </a:ext>
            </a:extLst>
          </p:cNvPr>
          <p:cNvSpPr txBox="1"/>
          <p:nvPr/>
        </p:nvSpPr>
        <p:spPr>
          <a:xfrm>
            <a:off x="0" y="0"/>
            <a:ext cx="1336675" cy="99407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A24F78B7-4134-86CB-4296-79476C2141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08657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1B1252A8-BEAC-2CC8-C8AA-26A7DD76C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38" y="2130990"/>
            <a:ext cx="5617863" cy="405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2AED3A7E-3168-A868-0AA0-8FB057A95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798" y="2130990"/>
            <a:ext cx="5774667" cy="4002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D69347-ABAC-6504-08F2-E339CA854A4D}"/>
              </a:ext>
            </a:extLst>
          </p:cNvPr>
          <p:cNvSpPr txBox="1"/>
          <p:nvPr/>
        </p:nvSpPr>
        <p:spPr>
          <a:xfrm>
            <a:off x="666145" y="1510713"/>
            <a:ext cx="1075920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아래와 같이 계정정보에 설정한 </a:t>
            </a:r>
            <a:r>
              <a:rPr lang="en-US" altLang="ko-KR" dirty="0"/>
              <a:t>mail</a:t>
            </a:r>
            <a:r>
              <a:rPr lang="ko-KR" altLang="en-US" dirty="0"/>
              <a:t>주소를 입력하고 </a:t>
            </a:r>
            <a:r>
              <a:rPr lang="ko-KR" altLang="en-US" dirty="0" err="1"/>
              <a:t>적용후</a:t>
            </a:r>
            <a:r>
              <a:rPr lang="ko-KR" altLang="en-US" dirty="0"/>
              <a:t> </a:t>
            </a:r>
            <a:r>
              <a:rPr lang="ko-KR" altLang="en-US" dirty="0" err="1"/>
              <a:t>새로만들기로</a:t>
            </a:r>
            <a:r>
              <a:rPr lang="ko-KR" altLang="en-US" dirty="0"/>
              <a:t> 수신 확인하면 완료됩니다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8491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9E781-FBE8-CC85-EA2A-8AD83DD0F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5D9910B1-82A0-2862-08EE-83B8FAE50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82DA481D-26D5-D4D7-FF9B-03899D61270B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7689A4-9D6B-10EE-0F2D-F412FD4A765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7D52B5-14F0-3B17-1F70-8E68AB9F7D08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F880B8-894E-9BE6-6352-C53C7DB31D92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3293BDA-69F9-61BA-568D-226900AE597A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8603A-4207-AA14-6D49-8600DFB3750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1769CA-1C8A-24AF-4500-6C70343EC90A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88D5390-F711-5012-DCA8-A0F58E189B5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6877E57E-20A2-685D-0EC3-E7B0C386E5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8D4117AB-3F4B-1937-C164-31B6B1704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래픽 5">
            <a:extLst>
              <a:ext uri="{FF2B5EF4-FFF2-40B4-BE49-F238E27FC236}">
                <a16:creationId xmlns:a16="http://schemas.microsoft.com/office/drawing/2014/main" id="{2D015C91-0070-9C97-A3A2-24CBBB1F0F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CB858D0-380C-4CEA-6F17-414DF5C05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8" name="_x278651016" descr="EMB0000378c3f3d">
              <a:extLst>
                <a:ext uri="{FF2B5EF4-FFF2-40B4-BE49-F238E27FC236}">
                  <a16:creationId xmlns:a16="http://schemas.microsoft.com/office/drawing/2014/main" id="{E11EF158-8626-7B6D-74BD-82FC31119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래픽 23">
              <a:extLst>
                <a:ext uri="{FF2B5EF4-FFF2-40B4-BE49-F238E27FC236}">
                  <a16:creationId xmlns:a16="http://schemas.microsoft.com/office/drawing/2014/main" id="{7C551E02-6858-5D5A-ED35-FEEDFF403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262CEAD-4625-8D79-C213-4664CB6C86E1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6DEEB-8A96-81A0-1332-1E200533578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E2399CE6-ED53-E679-EB30-714C457BB4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61D3E7-7918-AC90-BF10-4F7F3D65E521}"/>
              </a:ext>
            </a:extLst>
          </p:cNvPr>
          <p:cNvSpPr txBox="1"/>
          <p:nvPr/>
        </p:nvSpPr>
        <p:spPr>
          <a:xfrm>
            <a:off x="997343" y="1543584"/>
            <a:ext cx="3441968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dirty="0" err="1"/>
              <a:t>웹메일</a:t>
            </a:r>
            <a:r>
              <a:rPr lang="ko-KR" altLang="en-US" sz="2000" dirty="0"/>
              <a:t> 클라이언트 구축순서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84312-62BB-3E6F-EF62-80FE1D9B5A36}"/>
              </a:ext>
            </a:extLst>
          </p:cNvPr>
          <p:cNvSpPr txBox="1"/>
          <p:nvPr/>
        </p:nvSpPr>
        <p:spPr>
          <a:xfrm>
            <a:off x="508121" y="2274838"/>
            <a:ext cx="4771045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/>
              <a:t>웹서버 및 데이터 베이스 서버 설정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ko-KR" sz="1200" dirty="0"/>
              <a:t>dnf -y install httpd php*</a:t>
            </a:r>
            <a:endParaRPr lang="en-US" altLang="ko-KR" sz="1200" dirty="0"/>
          </a:p>
          <a:p>
            <a:r>
              <a:rPr lang="en-US" altLang="ko-KR" sz="1200" dirty="0"/>
              <a:t>:Apache </a:t>
            </a:r>
            <a:r>
              <a:rPr lang="ko-KR" altLang="en-US" sz="1200" dirty="0"/>
              <a:t>웹서버</a:t>
            </a:r>
            <a:r>
              <a:rPr lang="en-US" altLang="ko-KR" sz="1200" dirty="0"/>
              <a:t>(httpd) PHP </a:t>
            </a:r>
            <a:r>
              <a:rPr lang="ko-KR" altLang="en-US" sz="1200" dirty="0"/>
              <a:t>전체 설치</a:t>
            </a:r>
            <a:endParaRPr lang="ko-KR" altLang="ko-KR" sz="1200" dirty="0"/>
          </a:p>
          <a:p>
            <a:r>
              <a:rPr lang="ko-KR" altLang="ko-KR" sz="1200" dirty="0"/>
              <a:t> </a:t>
            </a:r>
          </a:p>
          <a:p>
            <a:r>
              <a:rPr lang="ko-KR" altLang="ko-KR" sz="1200" dirty="0"/>
              <a:t>dnf -y install mariadb-server</a:t>
            </a:r>
            <a:endParaRPr lang="en-US" altLang="ko-KR" sz="1200" dirty="0"/>
          </a:p>
          <a:p>
            <a:r>
              <a:rPr lang="en-US" altLang="ko-KR" sz="1200" dirty="0"/>
              <a:t>:MariaDB </a:t>
            </a:r>
            <a:r>
              <a:rPr lang="ko-KR" altLang="en-US" sz="1200" dirty="0"/>
              <a:t>서버 설치</a:t>
            </a:r>
            <a:endParaRPr lang="en-US" altLang="ko-KR" sz="1200" dirty="0"/>
          </a:p>
          <a:p>
            <a:endParaRPr lang="ko-KR" altLang="ko-KR" sz="1200" dirty="0"/>
          </a:p>
          <a:p>
            <a:r>
              <a:rPr lang="en-US" altLang="ko-KR" sz="1200" dirty="0"/>
              <a:t>*MariaDB</a:t>
            </a:r>
            <a:r>
              <a:rPr lang="ko-KR" altLang="en-US" sz="1200" dirty="0"/>
              <a:t>는 </a:t>
            </a:r>
            <a:r>
              <a:rPr lang="en-US" altLang="ko-KR" sz="1200" dirty="0"/>
              <a:t>MySQL</a:t>
            </a:r>
            <a:r>
              <a:rPr lang="ko-KR" altLang="en-US" sz="1200" dirty="0"/>
              <a:t>과 호환 오픈소스 데이터베이스 </a:t>
            </a:r>
            <a:endParaRPr lang="ko-KR" altLang="ko-KR" sz="1200" dirty="0"/>
          </a:p>
          <a:p>
            <a:endParaRPr lang="en-US" altLang="ko-KR" sz="1200" dirty="0"/>
          </a:p>
          <a:p>
            <a:r>
              <a:rPr lang="ko-KR" altLang="ko-KR" sz="1200" dirty="0"/>
              <a:t>cd /var/www/html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:</a:t>
            </a:r>
            <a:r>
              <a:rPr lang="ko-KR" altLang="en-US" sz="1200" dirty="0"/>
              <a:t>웹 서버 기본문서 디렉터리 변경</a:t>
            </a:r>
            <a:endParaRPr lang="en-US" altLang="ko-KR" sz="1200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052F6F64-8686-D390-473A-D25AC0D04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230" y="1894348"/>
            <a:ext cx="5339751" cy="392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49C589CA-1011-284F-78FF-44C2DE5FF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33" y="4761148"/>
            <a:ext cx="4861617" cy="175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DA447C6-2299-C2E1-95E3-43849377008F}"/>
              </a:ext>
            </a:extLst>
          </p:cNvPr>
          <p:cNvSpPr txBox="1"/>
          <p:nvPr/>
        </p:nvSpPr>
        <p:spPr>
          <a:xfrm>
            <a:off x="6859904" y="1437354"/>
            <a:ext cx="290496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Mariadb-mysql</a:t>
            </a:r>
            <a:r>
              <a:rPr lang="en-US" altLang="ko-KR" dirty="0"/>
              <a:t> </a:t>
            </a:r>
            <a:r>
              <a:rPr lang="ko-KR" altLang="en-US" dirty="0"/>
              <a:t>입력화면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0F1F2F-F148-A5C1-D2A0-9CCB41236430}"/>
              </a:ext>
            </a:extLst>
          </p:cNvPr>
          <p:cNvSpPr txBox="1"/>
          <p:nvPr/>
        </p:nvSpPr>
        <p:spPr>
          <a:xfrm>
            <a:off x="5952230" y="5902098"/>
            <a:ext cx="5339751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Roundcube</a:t>
            </a:r>
            <a:r>
              <a:rPr lang="ko-KR" altLang="en-US" dirty="0"/>
              <a:t>의 메일데이터를 저장하기 위해 </a:t>
            </a:r>
            <a:endParaRPr lang="en-US" altLang="ko-KR" dirty="0"/>
          </a:p>
          <a:p>
            <a:r>
              <a:rPr lang="ko-KR" altLang="en-US" dirty="0"/>
              <a:t>데이터 베이스 생성과 권한 부여를 설정</a:t>
            </a:r>
          </a:p>
        </p:txBody>
      </p:sp>
    </p:spTree>
    <p:extLst>
      <p:ext uri="{BB962C8B-B14F-4D97-AF65-F5344CB8AC3E}">
        <p14:creationId xmlns:p14="http://schemas.microsoft.com/office/powerpoint/2010/main" val="4070616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70098-7015-679F-D98A-016E4754D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E4A4C60-7212-5C5D-1599-E93939E4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7DB2AC3D-71B9-1B7A-BE00-30706B240173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FFDDC7-5792-3007-20E3-501EDCD48F6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2A5896-7D94-DCF6-4DDF-9959A2A2D6A1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D5450D-4B8D-6A24-4B65-695A5828D1D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5BA950-2980-2AFC-689D-346F19C494E7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86864-6A47-5086-CD50-DE5E4FB699A8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298086-67CC-8402-53AB-99F539230D22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9095BCE-7ED1-4CBF-97B3-DA77215A9E9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C93FE17D-8E08-32F8-6594-14DB108122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8186A304-FB4D-7AEA-2AFD-CDD759D91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래픽 5">
            <a:extLst>
              <a:ext uri="{FF2B5EF4-FFF2-40B4-BE49-F238E27FC236}">
                <a16:creationId xmlns:a16="http://schemas.microsoft.com/office/drawing/2014/main" id="{B33E0151-838E-9108-FAB5-3C0D7D7B2B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365" r="36132"/>
          <a:stretch/>
        </p:blipFill>
        <p:spPr>
          <a:xfrm rot="16200000" flipH="1">
            <a:off x="64253" y="5878820"/>
            <a:ext cx="914929" cy="104343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9818468-CEC6-99E5-7EF9-0FD9252CF356}"/>
              </a:ext>
            </a:extLst>
          </p:cNvPr>
          <p:cNvGrpSpPr/>
          <p:nvPr/>
        </p:nvGrpSpPr>
        <p:grpSpPr>
          <a:xfrm>
            <a:off x="10667149" y="6611144"/>
            <a:ext cx="1075644" cy="116474"/>
            <a:chOff x="921102" y="6027409"/>
            <a:chExt cx="2680001" cy="375740"/>
          </a:xfrm>
        </p:grpSpPr>
        <p:pic>
          <p:nvPicPr>
            <p:cNvPr id="8" name="_x278651016" descr="EMB0000378c3f3d">
              <a:extLst>
                <a:ext uri="{FF2B5EF4-FFF2-40B4-BE49-F238E27FC236}">
                  <a16:creationId xmlns:a16="http://schemas.microsoft.com/office/drawing/2014/main" id="{788C736E-F81C-0C28-9419-F0E4A8716A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래픽 23">
              <a:extLst>
                <a:ext uri="{FF2B5EF4-FFF2-40B4-BE49-F238E27FC236}">
                  <a16:creationId xmlns:a16="http://schemas.microsoft.com/office/drawing/2014/main" id="{D0F429AA-97E7-C751-6B7F-F0F075223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E53C76-2DB8-066A-A45A-6EFEA99E8733}"/>
              </a:ext>
            </a:extLst>
          </p:cNvPr>
          <p:cNvSpPr txBox="1"/>
          <p:nvPr/>
        </p:nvSpPr>
        <p:spPr>
          <a:xfrm>
            <a:off x="0" y="26022"/>
            <a:ext cx="12192000" cy="88278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E6C79C-171F-06D0-9137-2A4016DA3DC0}"/>
              </a:ext>
            </a:extLst>
          </p:cNvPr>
          <p:cNvSpPr txBox="1"/>
          <p:nvPr/>
        </p:nvSpPr>
        <p:spPr>
          <a:xfrm>
            <a:off x="0" y="26022"/>
            <a:ext cx="1336675" cy="88278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4DBF8066-D99C-8D84-3268-7DC43FCEAE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625" y="5506342"/>
            <a:ext cx="124936" cy="9649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604CE6E-AB9B-3302-90BE-904C4A205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45" y="2047608"/>
            <a:ext cx="5331483" cy="402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304359-4802-ABED-53A7-5A6B17664BE4}"/>
              </a:ext>
            </a:extLst>
          </p:cNvPr>
          <p:cNvSpPr txBox="1"/>
          <p:nvPr/>
        </p:nvSpPr>
        <p:spPr>
          <a:xfrm>
            <a:off x="668337" y="1413677"/>
            <a:ext cx="464101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ko-KR" dirty="0"/>
              <a:t>/etc/httpd/conf/httpd.conf</a:t>
            </a:r>
            <a:r>
              <a:rPr lang="en-US" altLang="ko-KR" dirty="0"/>
              <a:t> </a:t>
            </a:r>
            <a:r>
              <a:rPr lang="ko-KR" altLang="en-US" dirty="0"/>
              <a:t>설정화면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F70854-CA2D-1119-6A6E-A621145A60C1}"/>
              </a:ext>
            </a:extLst>
          </p:cNvPr>
          <p:cNvSpPr txBox="1"/>
          <p:nvPr/>
        </p:nvSpPr>
        <p:spPr>
          <a:xfrm>
            <a:off x="327445" y="6207405"/>
            <a:ext cx="5331483" cy="3539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700" dirty="0"/>
              <a:t>Apache HTTP </a:t>
            </a:r>
            <a:r>
              <a:rPr lang="ko-KR" altLang="en-US" sz="1700" dirty="0"/>
              <a:t>서버 설정파일 </a:t>
            </a:r>
            <a:r>
              <a:rPr lang="ko-KR" altLang="en-US" sz="1700" dirty="0" err="1"/>
              <a:t>웹서버</a:t>
            </a:r>
            <a:r>
              <a:rPr lang="ko-KR" altLang="en-US" sz="1700" dirty="0"/>
              <a:t> 동작 제어 설정</a:t>
            </a:r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404F3BF3-7621-7661-430E-8DC841DAC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7" y="2031813"/>
            <a:ext cx="4705351" cy="39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8AF4B53-37B1-3A7A-FA49-76FA958F70A3}"/>
              </a:ext>
            </a:extLst>
          </p:cNvPr>
          <p:cNvSpPr txBox="1"/>
          <p:nvPr/>
        </p:nvSpPr>
        <p:spPr>
          <a:xfrm>
            <a:off x="6511209" y="1402381"/>
            <a:ext cx="491705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ko-KR" altLang="en-US" dirty="0" err="1"/>
              <a:t>크롬창에</a:t>
            </a:r>
            <a:r>
              <a:rPr lang="ko-KR" altLang="en-US" dirty="0"/>
              <a:t> </a:t>
            </a:r>
            <a:r>
              <a:rPr lang="en-US" altLang="ko-KR" dirty="0"/>
              <a:t>http://IP/installer </a:t>
            </a:r>
            <a:r>
              <a:rPr lang="ko-KR" altLang="en-US" dirty="0"/>
              <a:t>입력</a:t>
            </a:r>
            <a:r>
              <a:rPr lang="en-US" altLang="ko-KR" dirty="0"/>
              <a:t>]  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FC7E49-435F-398B-A176-8D8463F89164}"/>
              </a:ext>
            </a:extLst>
          </p:cNvPr>
          <p:cNvSpPr/>
          <p:nvPr/>
        </p:nvSpPr>
        <p:spPr>
          <a:xfrm>
            <a:off x="6504313" y="5926418"/>
            <a:ext cx="431323" cy="146576"/>
          </a:xfrm>
          <a:prstGeom prst="rect">
            <a:avLst/>
          </a:prstGeom>
          <a:noFill/>
          <a:ln w="254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왼쪽 화살표 7">
            <a:extLst>
              <a:ext uri="{FF2B5EF4-FFF2-40B4-BE49-F238E27FC236}">
                <a16:creationId xmlns:a16="http://schemas.microsoft.com/office/drawing/2014/main" id="{6A88AF24-E45D-5859-D34D-F7A4A738DC7B}"/>
              </a:ext>
            </a:extLst>
          </p:cNvPr>
          <p:cNvSpPr/>
          <p:nvPr/>
        </p:nvSpPr>
        <p:spPr>
          <a:xfrm>
            <a:off x="7013279" y="5939607"/>
            <a:ext cx="388188" cy="101541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3C72DE-922D-1F5A-7D6C-5DF232476CD6}"/>
              </a:ext>
            </a:extLst>
          </p:cNvPr>
          <p:cNvSpPr txBox="1"/>
          <p:nvPr/>
        </p:nvSpPr>
        <p:spPr>
          <a:xfrm>
            <a:off x="6499640" y="6192016"/>
            <a:ext cx="503388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Roundcube</a:t>
            </a:r>
            <a:r>
              <a:rPr lang="en-US" altLang="ko-KR" dirty="0"/>
              <a:t> </a:t>
            </a:r>
            <a:r>
              <a:rPr lang="ko-KR" altLang="en-US" dirty="0" err="1"/>
              <a:t>웹서버</a:t>
            </a:r>
            <a:r>
              <a:rPr lang="ko-KR" altLang="en-US" dirty="0"/>
              <a:t> 아래 </a:t>
            </a:r>
            <a:r>
              <a:rPr lang="en-US" altLang="ko-KR" dirty="0"/>
              <a:t>NEXT </a:t>
            </a:r>
            <a:r>
              <a:rPr lang="ko-KR" altLang="en-US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2567238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19BF5-95E2-C7B9-78E0-B34C298D6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8F6CA83B-0CD1-71C0-2344-F5B4587DA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2387A974-FED2-FD28-3F7F-ED07A030AF22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AD3BEA3-7F9D-D1A8-3B95-95695F043E9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7A7FFE-20B8-60CE-E3B9-03BE44C483E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78A561-1771-56A8-D70B-9E232D0CDED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697A032-0A3A-1BAE-A1B5-2CDFDA619271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4B988-28A5-EF09-B68B-1187F9681082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50C2B7-ED88-A91C-0D81-1465D48B4A41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809DC4-9D24-EAE0-59A8-D4FD1997469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B14D0612-DE89-9DFD-DED1-65C5D1C9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949C855F-BEE5-B542-709C-CE371CDFB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래픽 5">
            <a:extLst>
              <a:ext uri="{FF2B5EF4-FFF2-40B4-BE49-F238E27FC236}">
                <a16:creationId xmlns:a16="http://schemas.microsoft.com/office/drawing/2014/main" id="{85F39D90-8B59-D5B6-3AA0-54EA43FA5F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365" r="36132"/>
          <a:stretch/>
        </p:blipFill>
        <p:spPr>
          <a:xfrm rot="16200000" flipH="1">
            <a:off x="67538" y="5882104"/>
            <a:ext cx="908360" cy="104343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0942B93-BAEA-9AC7-E75E-D2A61B9BC075}"/>
              </a:ext>
            </a:extLst>
          </p:cNvPr>
          <p:cNvGrpSpPr/>
          <p:nvPr/>
        </p:nvGrpSpPr>
        <p:grpSpPr>
          <a:xfrm>
            <a:off x="10667149" y="6611980"/>
            <a:ext cx="1075644" cy="115638"/>
            <a:chOff x="921102" y="6027409"/>
            <a:chExt cx="2680001" cy="375740"/>
          </a:xfrm>
        </p:grpSpPr>
        <p:pic>
          <p:nvPicPr>
            <p:cNvPr id="8" name="_x278651016" descr="EMB0000378c3f3d">
              <a:extLst>
                <a:ext uri="{FF2B5EF4-FFF2-40B4-BE49-F238E27FC236}">
                  <a16:creationId xmlns:a16="http://schemas.microsoft.com/office/drawing/2014/main" id="{E8437715-3902-48CF-F977-DDF8455F6E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래픽 23">
              <a:extLst>
                <a:ext uri="{FF2B5EF4-FFF2-40B4-BE49-F238E27FC236}">
                  <a16:creationId xmlns:a16="http://schemas.microsoft.com/office/drawing/2014/main" id="{600B26AB-5028-C3D0-4E47-4384717D8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C90ED56-1D10-EFE8-D4FB-75AAEA5AEC5D}"/>
              </a:ext>
            </a:extLst>
          </p:cNvPr>
          <p:cNvSpPr txBox="1"/>
          <p:nvPr/>
        </p:nvSpPr>
        <p:spPr>
          <a:xfrm>
            <a:off x="0" y="26656"/>
            <a:ext cx="12192000" cy="87644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A7EDB7-21DC-C1FC-FB5E-39D34601D244}"/>
              </a:ext>
            </a:extLst>
          </p:cNvPr>
          <p:cNvSpPr txBox="1"/>
          <p:nvPr/>
        </p:nvSpPr>
        <p:spPr>
          <a:xfrm>
            <a:off x="0" y="26656"/>
            <a:ext cx="1336675" cy="87644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8541A106-0C31-0F95-97B1-7F99464F81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625" y="5507036"/>
            <a:ext cx="124936" cy="95800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3BF623E-8478-A333-0A14-D0FDD9C14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25" y="2312876"/>
            <a:ext cx="5081857" cy="4068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D3CEBD7C-CDA2-4CDA-69C7-AAD5C5D85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037" y="2378018"/>
            <a:ext cx="5068739" cy="198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20177199-F0D4-0508-314E-D06160963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145" y="4593826"/>
            <a:ext cx="5098571" cy="1895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A07FF2-AB40-E1C4-1163-0A2439C38375}"/>
              </a:ext>
            </a:extLst>
          </p:cNvPr>
          <p:cNvSpPr/>
          <p:nvPr/>
        </p:nvSpPr>
        <p:spPr>
          <a:xfrm>
            <a:off x="304561" y="3651547"/>
            <a:ext cx="1867003" cy="42333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B36885-BC13-C78D-2E80-D97054444119}"/>
              </a:ext>
            </a:extLst>
          </p:cNvPr>
          <p:cNvSpPr/>
          <p:nvPr/>
        </p:nvSpPr>
        <p:spPr>
          <a:xfrm>
            <a:off x="6023041" y="4018964"/>
            <a:ext cx="869471" cy="23812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41E2BE-A403-1D6F-FCDA-1603EEC30D3D}"/>
              </a:ext>
            </a:extLst>
          </p:cNvPr>
          <p:cNvSpPr/>
          <p:nvPr/>
        </p:nvSpPr>
        <p:spPr>
          <a:xfrm>
            <a:off x="6258106" y="4875882"/>
            <a:ext cx="4796647" cy="156106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D2502C-2D96-A98D-EF5D-3D2E1F06E406}"/>
              </a:ext>
            </a:extLst>
          </p:cNvPr>
          <p:cNvSpPr txBox="1"/>
          <p:nvPr/>
        </p:nvSpPr>
        <p:spPr>
          <a:xfrm>
            <a:off x="445971" y="1501187"/>
            <a:ext cx="10694959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Roundcube</a:t>
            </a:r>
            <a:r>
              <a:rPr lang="en-US" altLang="ko-KR" dirty="0"/>
              <a:t> Webmail Installer</a:t>
            </a:r>
            <a:r>
              <a:rPr lang="ko-KR" altLang="en-US" dirty="0"/>
              <a:t>사이트에 </a:t>
            </a:r>
            <a:r>
              <a:rPr lang="ko-KR" altLang="en-US" dirty="0" err="1"/>
              <a:t>웹메일</a:t>
            </a:r>
            <a:r>
              <a:rPr lang="ko-KR" altLang="en-US" dirty="0"/>
              <a:t> 클라이언트를 설치하고 설정을 진행합니다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아래와 같이 체크한 부분에 생성한 </a:t>
            </a:r>
            <a:r>
              <a:rPr lang="en-US" altLang="ko-KR" dirty="0"/>
              <a:t>mail name</a:t>
            </a:r>
            <a:r>
              <a:rPr lang="ko-KR" altLang="en-US" dirty="0"/>
              <a:t>을 입력하고 빈칸 순서대로 진행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9417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BF23F-2C6A-446E-7628-05CF8420B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117D40C3-D8DA-EB91-FBC4-D313F34E4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28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98F01C7A-C689-A1BE-6549-7AE0AD71376F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49EC03-4ED1-F0F9-C11A-2336F20D3D3F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BC51FE-1FD2-1715-D49D-30A5CE395FD8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8F60CE-925D-3CCB-AC62-5928B9B71A51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AF0B30-88F4-BB2B-A95B-2D45D137B0E7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A6689-EE76-23B0-3D9A-BFEDC858C997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96CA4-EB62-E98A-8E1A-F2FAE9837045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A6721F7-C0A8-89CD-063A-2EE3916C1027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06808EF4-9187-1960-B822-FE71E2547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385432E5-88E3-139C-20B9-B49625543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래픽 5">
            <a:extLst>
              <a:ext uri="{FF2B5EF4-FFF2-40B4-BE49-F238E27FC236}">
                <a16:creationId xmlns:a16="http://schemas.microsoft.com/office/drawing/2014/main" id="{67DC04AD-014C-AC79-1E78-702AE9D2F6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365" r="36132"/>
          <a:stretch/>
        </p:blipFill>
        <p:spPr>
          <a:xfrm rot="16200000" flipH="1">
            <a:off x="52919" y="5867485"/>
            <a:ext cx="937598" cy="104343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5C0BAC6-822E-DEFB-A8CE-46C811066492}"/>
              </a:ext>
            </a:extLst>
          </p:cNvPr>
          <p:cNvGrpSpPr/>
          <p:nvPr/>
        </p:nvGrpSpPr>
        <p:grpSpPr>
          <a:xfrm>
            <a:off x="10667149" y="6608258"/>
            <a:ext cx="1075644" cy="119360"/>
            <a:chOff x="921102" y="6027409"/>
            <a:chExt cx="2680001" cy="375740"/>
          </a:xfrm>
        </p:grpSpPr>
        <p:pic>
          <p:nvPicPr>
            <p:cNvPr id="8" name="_x278651016" descr="EMB0000378c3f3d">
              <a:extLst>
                <a:ext uri="{FF2B5EF4-FFF2-40B4-BE49-F238E27FC236}">
                  <a16:creationId xmlns:a16="http://schemas.microsoft.com/office/drawing/2014/main" id="{0AC4467A-DDD0-56D0-23DA-83FBE17299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래픽 23">
              <a:extLst>
                <a:ext uri="{FF2B5EF4-FFF2-40B4-BE49-F238E27FC236}">
                  <a16:creationId xmlns:a16="http://schemas.microsoft.com/office/drawing/2014/main" id="{A9DEFBD1-6B4D-88C6-E073-904C65C2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842C585-9603-FEB1-245A-8D210410D662}"/>
              </a:ext>
            </a:extLst>
          </p:cNvPr>
          <p:cNvSpPr txBox="1"/>
          <p:nvPr/>
        </p:nvSpPr>
        <p:spPr>
          <a:xfrm>
            <a:off x="0" y="23834"/>
            <a:ext cx="12192000" cy="90465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B22406-5B78-2ADB-BEF5-01FD90CBC115}"/>
              </a:ext>
            </a:extLst>
          </p:cNvPr>
          <p:cNvSpPr txBox="1"/>
          <p:nvPr/>
        </p:nvSpPr>
        <p:spPr>
          <a:xfrm>
            <a:off x="0" y="23834"/>
            <a:ext cx="1336675" cy="90465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88723AA4-57E5-2D06-97EC-369AAF2C52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625" y="5503952"/>
            <a:ext cx="124936" cy="98883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1F0C309D-6192-B82C-FD2F-1438DB23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262" y="2147463"/>
            <a:ext cx="5538159" cy="429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442D3F0B-3024-BBDC-E4E4-9F8DC8647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2147464"/>
            <a:ext cx="6025492" cy="430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18DB46-AA77-6256-6007-75C077F919D0}"/>
              </a:ext>
            </a:extLst>
          </p:cNvPr>
          <p:cNvSpPr txBox="1"/>
          <p:nvPr/>
        </p:nvSpPr>
        <p:spPr>
          <a:xfrm>
            <a:off x="376102" y="1534951"/>
            <a:ext cx="1100526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err="1"/>
              <a:t>크롬창에</a:t>
            </a:r>
            <a:r>
              <a:rPr lang="ko-KR" altLang="en-US" dirty="0"/>
              <a:t> </a:t>
            </a:r>
            <a:r>
              <a:rPr lang="en-US" altLang="ko-KR" dirty="0"/>
              <a:t>IP</a:t>
            </a:r>
            <a:r>
              <a:rPr lang="ko-KR" altLang="en-US" dirty="0"/>
              <a:t>를 입력하면 아래와 같이 </a:t>
            </a:r>
            <a:r>
              <a:rPr lang="ko-KR" altLang="en-US" dirty="0" err="1"/>
              <a:t>웹서버</a:t>
            </a:r>
            <a:r>
              <a:rPr lang="ko-KR" altLang="en-US" dirty="0"/>
              <a:t> 환경이 형성되고 </a:t>
            </a:r>
            <a:r>
              <a:rPr lang="ko-KR" altLang="en-US" dirty="0" err="1"/>
              <a:t>웹메일</a:t>
            </a:r>
            <a:r>
              <a:rPr lang="ko-KR" altLang="en-US" dirty="0"/>
              <a:t> 작업을 진행 </a:t>
            </a:r>
            <a:r>
              <a:rPr lang="ko-KR" altLang="en-US" dirty="0" err="1"/>
              <a:t>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625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BE87F-6C41-A807-536E-074DB7A19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E511E093-BC31-F700-40E7-FF55DCF4E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142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E9AED12A-C351-7050-5A92-BD28EC2223AC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2747C3-109C-6612-93B0-20390083D92D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F60D01-3905-8CF3-88BA-FB4C829151AA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255DB1-D960-6A07-3F0B-F53B6038375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DB97FC-A325-AA7B-F91F-BEBCB9490FDE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1C1E05-0AA4-7997-A4E0-F9598AF0824B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52E3E-93CC-5572-08A4-645B6EB70263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FDA947-AF3D-8C78-B204-EA1C9729D48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10839359-7EE1-3CB8-7375-94FD0539A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C1A737E4-AAF2-AD06-2FA1-10E932F80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래픽 5">
            <a:extLst>
              <a:ext uri="{FF2B5EF4-FFF2-40B4-BE49-F238E27FC236}">
                <a16:creationId xmlns:a16="http://schemas.microsoft.com/office/drawing/2014/main" id="{AFB78591-C23E-3828-3ECD-74169F2E7AA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36DDBCC-8DD7-5E46-1206-DF0DC18847E5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8" name="_x278651016" descr="EMB0000378c3f3d">
              <a:extLst>
                <a:ext uri="{FF2B5EF4-FFF2-40B4-BE49-F238E27FC236}">
                  <a16:creationId xmlns:a16="http://schemas.microsoft.com/office/drawing/2014/main" id="{D76BFE22-2DE4-05C1-A17E-BD914F2A0B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래픽 23">
              <a:extLst>
                <a:ext uri="{FF2B5EF4-FFF2-40B4-BE49-F238E27FC236}">
                  <a16:creationId xmlns:a16="http://schemas.microsoft.com/office/drawing/2014/main" id="{8A4EA41E-8BE3-B0A1-FB54-4592CFAA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2A267BF-0F69-903D-2330-6E1BA0A83EB1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678812-A56F-E2CC-7138-361BB5BE3588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82F98A2D-5B84-1CA2-B92B-CED521BC0C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78AF7F-9B82-266B-AE02-18CAEC3342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0119" y="2492896"/>
            <a:ext cx="5687516" cy="41404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C310568-78A8-FA39-B621-57D7CD21BB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7333" y="2492896"/>
            <a:ext cx="5387425" cy="41404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88DE69-EB10-E3E9-D96A-132547E76CA1}"/>
              </a:ext>
            </a:extLst>
          </p:cNvPr>
          <p:cNvSpPr txBox="1"/>
          <p:nvPr/>
        </p:nvSpPr>
        <p:spPr>
          <a:xfrm>
            <a:off x="489965" y="1702549"/>
            <a:ext cx="11360308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dnf</a:t>
            </a:r>
            <a:r>
              <a:rPr lang="en-US" altLang="ko-KR" dirty="0"/>
              <a:t> –y install </a:t>
            </a:r>
            <a:r>
              <a:rPr lang="en-US" altLang="ko-KR" dirty="0" err="1"/>
              <a:t>vsftpd</a:t>
            </a:r>
            <a:r>
              <a:rPr lang="en-US" altLang="ko-KR" dirty="0"/>
              <a:t> </a:t>
            </a:r>
            <a:r>
              <a:rPr lang="ko-KR" altLang="en-US" dirty="0"/>
              <a:t>설치 후 </a:t>
            </a:r>
            <a:r>
              <a:rPr lang="ko-KR" altLang="en-US" dirty="0" err="1"/>
              <a:t>수정할부분</a:t>
            </a:r>
            <a:r>
              <a:rPr lang="ko-KR" altLang="en-US" dirty="0"/>
              <a:t> →</a:t>
            </a:r>
            <a:r>
              <a:rPr lang="nb-NO" altLang="ko-KR" dirty="0"/>
              <a:t> [/etc/vsftpd/vsftpd.conf</a:t>
            </a:r>
            <a:r>
              <a:rPr lang="ko-KR" altLang="en-US" dirty="0"/>
              <a:t> 설정</a:t>
            </a:r>
            <a:r>
              <a:rPr lang="nb-NO" altLang="ko-KR" dirty="0"/>
              <a:t>] </a:t>
            </a:r>
          </a:p>
          <a:p>
            <a:r>
              <a:rPr lang="nb-NO" altLang="ko-KR" dirty="0"/>
              <a:t>#12:</a:t>
            </a:r>
            <a:r>
              <a:rPr lang="ko-KR" altLang="en-US" dirty="0"/>
              <a:t>익명사용자 허용 </a:t>
            </a:r>
            <a:r>
              <a:rPr lang="en-US" altLang="ko-KR" dirty="0"/>
              <a:t>#</a:t>
            </a:r>
            <a:r>
              <a:rPr lang="nb-NO" altLang="ko-KR" dirty="0"/>
              <a:t>28:</a:t>
            </a:r>
            <a:r>
              <a:rPr lang="ko-KR" altLang="en-US" dirty="0"/>
              <a:t>로컬사용자가 </a:t>
            </a:r>
            <a:r>
              <a:rPr lang="en-US" altLang="ko-KR" dirty="0"/>
              <a:t>FTP</a:t>
            </a:r>
            <a:r>
              <a:rPr lang="ko-KR" altLang="en-US" dirty="0"/>
              <a:t>서버 로그인 허용 </a:t>
            </a:r>
            <a:r>
              <a:rPr lang="en-US" altLang="ko-KR" dirty="0"/>
              <a:t>#</a:t>
            </a:r>
            <a:r>
              <a:rPr lang="nb-NO" altLang="ko-KR" dirty="0"/>
              <a:t>32: FTP</a:t>
            </a:r>
            <a:r>
              <a:rPr lang="ko-KR" altLang="en-US" dirty="0" err="1"/>
              <a:t>접속시</a:t>
            </a:r>
            <a:r>
              <a:rPr lang="ko-KR" altLang="en-US" dirty="0"/>
              <a:t> 파일 업로드 수정 권한부여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5A1348-EEA3-A98C-FF11-0E105A21F288}"/>
              </a:ext>
            </a:extLst>
          </p:cNvPr>
          <p:cNvSpPr/>
          <p:nvPr/>
        </p:nvSpPr>
        <p:spPr>
          <a:xfrm>
            <a:off x="477245" y="1231388"/>
            <a:ext cx="1719663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b-NO" altLang="ko-KR" dirty="0"/>
              <a:t>FTP </a:t>
            </a:r>
            <a:r>
              <a:rPr lang="ko-KR" altLang="en-US" dirty="0"/>
              <a:t>서버 구축 </a:t>
            </a:r>
          </a:p>
        </p:txBody>
      </p:sp>
    </p:spTree>
    <p:extLst>
      <p:ext uri="{BB962C8B-B14F-4D97-AF65-F5344CB8AC3E}">
        <p14:creationId xmlns:p14="http://schemas.microsoft.com/office/powerpoint/2010/main" val="517214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7965-2541-D9C3-AD89-4702D432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237D9F24-271F-93F6-A426-04DD6F39B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7802807C-169B-ABFA-407F-88B8D0591BEB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E256F1-333F-F162-9510-45E408785E6E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C2F65E-2EC4-2270-F67A-F532EC7BE97A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CFC43B-A87E-4B61-5A59-B0F5E293F52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76E2B0-9D87-DC64-5720-62290D94332F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C7A64F-89F9-0383-88B0-1182214A75A2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0C49F-552B-DC8C-69B5-E198CA80F26B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2B2F93-75B9-698B-68F0-2B607E21299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7662FC78-08B2-7DF7-2FDB-CBE0A67B5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07AB50C6-0B37-CD1F-F875-03059895A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FCDAE5E-2EE4-E083-ED5F-C6FEAF52FE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102" y="2418954"/>
            <a:ext cx="8980744" cy="4294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E62650-2536-6D11-815D-8BBBE8C94AF6}"/>
              </a:ext>
            </a:extLst>
          </p:cNvPr>
          <p:cNvSpPr txBox="1"/>
          <p:nvPr/>
        </p:nvSpPr>
        <p:spPr>
          <a:xfrm>
            <a:off x="327486" y="1360091"/>
            <a:ext cx="9253028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FTP</a:t>
            </a:r>
            <a:r>
              <a:rPr lang="ko-KR" altLang="en-US" dirty="0"/>
              <a:t>클라이언트 </a:t>
            </a:r>
            <a:r>
              <a:rPr lang="en-US" altLang="ko-KR" dirty="0" err="1"/>
              <a:t>FileZillar</a:t>
            </a:r>
            <a:r>
              <a:rPr lang="en-US" altLang="ko-KR" dirty="0"/>
              <a:t> </a:t>
            </a:r>
            <a:r>
              <a:rPr lang="ko-KR" altLang="en-US" dirty="0"/>
              <a:t>열어 호스트 칸에 </a:t>
            </a:r>
            <a:r>
              <a:rPr lang="en-US" altLang="ko-KR" dirty="0"/>
              <a:t>IP</a:t>
            </a:r>
            <a:r>
              <a:rPr lang="ko-KR" altLang="en-US" dirty="0"/>
              <a:t>를 </a:t>
            </a:r>
            <a:r>
              <a:rPr lang="ko-KR" altLang="en-US" dirty="0" err="1"/>
              <a:t>입력후</a:t>
            </a:r>
            <a:r>
              <a:rPr lang="ko-KR" altLang="en-US" dirty="0"/>
              <a:t> </a:t>
            </a:r>
            <a:r>
              <a:rPr lang="ko-KR" altLang="en-US" dirty="0" err="1"/>
              <a:t>빠른연결</a:t>
            </a:r>
            <a:r>
              <a:rPr lang="ko-KR" altLang="en-US" dirty="0"/>
              <a:t> 클릭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서버와 클라이언트로 파일 전달과 삭제를 팀원과 공유 </a:t>
            </a:r>
            <a:r>
              <a:rPr lang="ko-KR" altLang="en-US" dirty="0" err="1"/>
              <a:t>할수</a:t>
            </a:r>
            <a:r>
              <a:rPr lang="ko-KR" altLang="en-US" dirty="0"/>
              <a:t> 있는 환경이 만들어집니다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8406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메일 서버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06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C09F73A-C1E8-C027-B178-EF2EB31EA30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메일 서버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구축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과정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AA2D157E-DC4B-3915-37B9-389E3A4FFCFC}"/>
              </a:ext>
            </a:extLst>
          </p:cNvPr>
          <p:cNvSpPr/>
          <p:nvPr/>
        </p:nvSpPr>
        <p:spPr>
          <a:xfrm>
            <a:off x="2235565" y="3020941"/>
            <a:ext cx="290767" cy="2827409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50" charset="-127"/>
              <a:ea typeface="세방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Process</a:t>
            </a:r>
            <a:endParaRPr lang="ko-KR" altLang="en-US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F94D926-D978-3CED-E480-F2C90DA63374}"/>
              </a:ext>
            </a:extLst>
          </p:cNvPr>
          <p:cNvGrpSpPr/>
          <p:nvPr/>
        </p:nvGrpSpPr>
        <p:grpSpPr>
          <a:xfrm>
            <a:off x="2631923" y="3685220"/>
            <a:ext cx="9211099" cy="673099"/>
            <a:chOff x="2665127" y="3661000"/>
            <a:chExt cx="9211099" cy="67309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E5837F-33ED-4B0A-BE59-F900C8DD2AE7}"/>
                </a:ext>
              </a:extLst>
            </p:cNvPr>
            <p:cNvSpPr/>
            <p:nvPr/>
          </p:nvSpPr>
          <p:spPr>
            <a:xfrm>
              <a:off x="2857501" y="3661000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19EA3D4-16C1-C2D2-3A00-41314A3E6335}"/>
                </a:ext>
              </a:extLst>
            </p:cNvPr>
            <p:cNvGrpSpPr/>
            <p:nvPr/>
          </p:nvGrpSpPr>
          <p:grpSpPr>
            <a:xfrm>
              <a:off x="2665127" y="3812537"/>
              <a:ext cx="408282" cy="351966"/>
              <a:chOff x="450324" y="2128945"/>
              <a:chExt cx="889526" cy="766832"/>
            </a:xfrm>
          </p:grpSpPr>
          <p:sp>
            <p:nvSpPr>
              <p:cNvPr id="50" name="육각형 49">
                <a:extLst>
                  <a:ext uri="{FF2B5EF4-FFF2-40B4-BE49-F238E27FC236}">
                    <a16:creationId xmlns:a16="http://schemas.microsoft.com/office/drawing/2014/main" id="{5CDA4196-E1B2-7E49-518F-8F2F10F6F60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D2201DFF-ED8F-E21C-83BC-E77D5DDD539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A1EEE5-2A25-4981-5450-C4AA5A85F86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Medium" panose="02000603000000020004" pitchFamily="50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50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C8E924-E6BF-22EA-5924-F6AF36A3A462}"/>
                </a:ext>
              </a:extLst>
            </p:cNvPr>
            <p:cNvSpPr txBox="1"/>
            <p:nvPr/>
          </p:nvSpPr>
          <p:spPr>
            <a:xfrm>
              <a:off x="3276219" y="3839506"/>
              <a:ext cx="86000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Sendmail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&amp; dovecot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설정 파일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수정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460BD-FCED-3D3B-D88E-7BA4E871FD67}"/>
              </a:ext>
            </a:extLst>
          </p:cNvPr>
          <p:cNvGrpSpPr/>
          <p:nvPr/>
        </p:nvGrpSpPr>
        <p:grpSpPr>
          <a:xfrm>
            <a:off x="2638615" y="4597922"/>
            <a:ext cx="9095030" cy="673099"/>
            <a:chOff x="2665127" y="4597922"/>
            <a:chExt cx="9095030" cy="67309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0AEF2CD-96BE-6EDB-1CF2-927625F6B439}"/>
                </a:ext>
              </a:extLst>
            </p:cNvPr>
            <p:cNvSpPr/>
            <p:nvPr/>
          </p:nvSpPr>
          <p:spPr>
            <a:xfrm>
              <a:off x="2857501" y="4597922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91F00A3-4D0E-4CB1-0655-054E51789F4A}"/>
                </a:ext>
              </a:extLst>
            </p:cNvPr>
            <p:cNvGrpSpPr/>
            <p:nvPr/>
          </p:nvGrpSpPr>
          <p:grpSpPr>
            <a:xfrm>
              <a:off x="2665127" y="4749120"/>
              <a:ext cx="408282" cy="351966"/>
              <a:chOff x="450324" y="2128945"/>
              <a:chExt cx="889526" cy="766832"/>
            </a:xfrm>
          </p:grpSpPr>
          <p:sp>
            <p:nvSpPr>
              <p:cNvPr id="54" name="육각형 53">
                <a:extLst>
                  <a:ext uri="{FF2B5EF4-FFF2-40B4-BE49-F238E27FC236}">
                    <a16:creationId xmlns:a16="http://schemas.microsoft.com/office/drawing/2014/main" id="{C31EEF7E-1FD0-E48B-A776-0ACBD3B0BC1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C68B973-3659-4454-BD29-CE68FD01C44E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BC77D60-A844-B390-ADE8-FEB89E7E6BC4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Medium" panose="02000603000000020004" pitchFamily="50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50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87B303-51FE-D056-D117-A87B789B4E7C}"/>
                </a:ext>
              </a:extLst>
            </p:cNvPr>
            <p:cNvSpPr txBox="1"/>
            <p:nvPr/>
          </p:nvSpPr>
          <p:spPr>
            <a:xfrm>
              <a:off x="3276220" y="4709456"/>
              <a:ext cx="8176640" cy="388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방화벽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개방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EB6972-64A2-D199-D99B-9DC2AD775BFD}"/>
              </a:ext>
            </a:extLst>
          </p:cNvPr>
          <p:cNvGrpSpPr/>
          <p:nvPr/>
        </p:nvGrpSpPr>
        <p:grpSpPr>
          <a:xfrm>
            <a:off x="2638615" y="2724078"/>
            <a:ext cx="9095030" cy="673099"/>
            <a:chOff x="2665127" y="2724078"/>
            <a:chExt cx="9095030" cy="67309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C4D692F-24A9-2E64-EDDC-3309FB5D256A}"/>
                </a:ext>
              </a:extLst>
            </p:cNvPr>
            <p:cNvSpPr/>
            <p:nvPr/>
          </p:nvSpPr>
          <p:spPr>
            <a:xfrm>
              <a:off x="2857501" y="2724078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7BB0B9-E2A0-8195-FC06-E1784851614C}"/>
                </a:ext>
              </a:extLst>
            </p:cNvPr>
            <p:cNvSpPr txBox="1"/>
            <p:nvPr/>
          </p:nvSpPr>
          <p:spPr>
            <a:xfrm>
              <a:off x="3276220" y="2917196"/>
              <a:ext cx="83425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Sendmail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&amp; dovecot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패키지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설치 및 실행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AE94BE5-34AC-6820-6F4E-6545486CA43D}"/>
                </a:ext>
              </a:extLst>
            </p:cNvPr>
            <p:cNvGrpSpPr/>
            <p:nvPr/>
          </p:nvGrpSpPr>
          <p:grpSpPr>
            <a:xfrm>
              <a:off x="2665127" y="2875954"/>
              <a:ext cx="408282" cy="388045"/>
              <a:chOff x="450324" y="2128945"/>
              <a:chExt cx="889526" cy="845438"/>
            </a:xfrm>
          </p:grpSpPr>
          <p:sp>
            <p:nvSpPr>
              <p:cNvPr id="46" name="육각형 45">
                <a:extLst>
                  <a:ext uri="{FF2B5EF4-FFF2-40B4-BE49-F238E27FC236}">
                    <a16:creationId xmlns:a16="http://schemas.microsoft.com/office/drawing/2014/main" id="{EB4E98E3-EA86-0711-6A3D-B085D6207A8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DC9CD92F-68F5-4F71-873E-C52262D4E4E7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78A259-752C-6DC6-39E8-9778F13F2078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Medium" panose="02000603000000020004" pitchFamily="50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50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123C23-7A76-99C8-0803-53A933D1ACBE}"/>
              </a:ext>
            </a:extLst>
          </p:cNvPr>
          <p:cNvGrpSpPr/>
          <p:nvPr/>
        </p:nvGrpSpPr>
        <p:grpSpPr>
          <a:xfrm>
            <a:off x="2638615" y="5534844"/>
            <a:ext cx="9095030" cy="673099"/>
            <a:chOff x="2665127" y="5534844"/>
            <a:chExt cx="9095030" cy="673099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919741-9825-9507-FEF9-5652C463E060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E8775BF-8025-6B56-33EC-E05C4930BEF3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58" name="육각형 57">
                <a:extLst>
                  <a:ext uri="{FF2B5EF4-FFF2-40B4-BE49-F238E27FC236}">
                    <a16:creationId xmlns:a16="http://schemas.microsoft.com/office/drawing/2014/main" id="{F2B5CC19-848E-CE0D-0EDF-332B4D2DBF1F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9767EC2-0DEE-BA6F-D589-DB61944A0665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DD2F99E-900E-5D0C-7186-254A772638B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Medium" panose="02000603000000020004" pitchFamily="50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50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921BBF-1516-FB24-0D8B-3AB3A25A673E}"/>
                </a:ext>
              </a:extLst>
            </p:cNvPr>
            <p:cNvSpPr txBox="1"/>
            <p:nvPr/>
          </p:nvSpPr>
          <p:spPr>
            <a:xfrm>
              <a:off x="3276220" y="5716805"/>
              <a:ext cx="6956034" cy="373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웹 메일 클라이언트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패키지 설정</a:t>
              </a:r>
            </a:p>
          </p:txBody>
        </p:sp>
      </p:grp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257705" y="4277173"/>
            <a:ext cx="1918012" cy="1755963"/>
            <a:chOff x="257705" y="4277173"/>
            <a:chExt cx="1918012" cy="1755963"/>
          </a:xfrm>
        </p:grpSpPr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525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416054"/>
            <a:ext cx="12192000" cy="734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844704"/>
              </p:ext>
            </p:extLst>
          </p:nvPr>
        </p:nvGraphicFramePr>
        <p:xfrm>
          <a:off x="524528" y="1880829"/>
          <a:ext cx="11218265" cy="45058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9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87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정선민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5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872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한슬찬</a:t>
                      </a: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dirty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👑</a:t>
                      </a:r>
                      <a:r>
                        <a:rPr lang="en-US" altLang="ko-KR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5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872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윤석규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5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872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윤동현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5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7872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양승진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5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227248"/>
                  </a:ext>
                </a:extLst>
              </a:tr>
            </a:tbl>
          </a:graphicData>
        </a:graphic>
      </p:graphicFrame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6143" y="1768201"/>
            <a:ext cx="109959" cy="10995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EDF178-AE45-78BF-93DC-29DA514FC743}"/>
              </a:ext>
            </a:extLst>
          </p:cNvPr>
          <p:cNvGrpSpPr/>
          <p:nvPr/>
        </p:nvGrpSpPr>
        <p:grpSpPr>
          <a:xfrm>
            <a:off x="4525097" y="2672502"/>
            <a:ext cx="2318928" cy="358635"/>
            <a:chOff x="4525872" y="3492488"/>
            <a:chExt cx="2713128" cy="358635"/>
          </a:xfrm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A4D5C7C2-665C-7F5E-7CF3-7A15FA837188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3AFCED98-113B-F75D-CEB2-39E813851D55}"/>
                </a:ext>
              </a:extLst>
            </p:cNvPr>
            <p:cNvSpPr/>
            <p:nvPr/>
          </p:nvSpPr>
          <p:spPr>
            <a:xfrm>
              <a:off x="4525872" y="3492488"/>
              <a:ext cx="356810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44" name="그래픽 143">
              <a:extLst>
                <a:ext uri="{FF2B5EF4-FFF2-40B4-BE49-F238E27FC236}">
                  <a16:creationId xmlns:a16="http://schemas.microsoft.com/office/drawing/2014/main" id="{9FA35B57-A2CE-9C5D-103D-53DF07421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CB858A7-1A91-D7F1-463B-A7B454AD0CA1}"/>
                </a:ext>
              </a:extLst>
            </p:cNvPr>
            <p:cNvSpPr txBox="1"/>
            <p:nvPr/>
          </p:nvSpPr>
          <p:spPr>
            <a:xfrm>
              <a:off x="5036921" y="3544428"/>
              <a:ext cx="132689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메일 서버</a:t>
              </a:r>
              <a:r>
                <a:rPr lang="en-US" altLang="ko-KR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구성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5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700000">
            <a:off x="11885054" y="6295861"/>
            <a:ext cx="154011" cy="154011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1569EBCC-75E5-9BF1-FFF5-C2A5F4857501}"/>
              </a:ext>
            </a:extLst>
          </p:cNvPr>
          <p:cNvGrpSpPr/>
          <p:nvPr/>
        </p:nvGrpSpPr>
        <p:grpSpPr>
          <a:xfrm>
            <a:off x="6922804" y="2683623"/>
            <a:ext cx="2318928" cy="358635"/>
            <a:chOff x="4525872" y="3492488"/>
            <a:chExt cx="2713128" cy="358635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340A248D-36EB-E0D2-0FC2-D1CA0E4444D1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015BCEB-78DE-B2A0-476E-376B32058218}"/>
                </a:ext>
              </a:extLst>
            </p:cNvPr>
            <p:cNvSpPr/>
            <p:nvPr/>
          </p:nvSpPr>
          <p:spPr>
            <a:xfrm>
              <a:off x="4525872" y="3492488"/>
              <a:ext cx="356810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56" name="그래픽 55">
              <a:extLst>
                <a:ext uri="{FF2B5EF4-FFF2-40B4-BE49-F238E27FC236}">
                  <a16:creationId xmlns:a16="http://schemas.microsoft.com/office/drawing/2014/main" id="{7EE1B317-B509-BEFA-66F1-464971E9D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5A1FEB3-B76D-7B97-3991-78257B65BA7F}"/>
                </a:ext>
              </a:extLst>
            </p:cNvPr>
            <p:cNvSpPr txBox="1"/>
            <p:nvPr/>
          </p:nvSpPr>
          <p:spPr>
            <a:xfrm>
              <a:off x="5036921" y="3544428"/>
              <a:ext cx="186656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메일 클라이언트 구성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E9C3231-2539-EC31-A6F0-78BD102F22DB}"/>
              </a:ext>
            </a:extLst>
          </p:cNvPr>
          <p:cNvGrpSpPr/>
          <p:nvPr/>
        </p:nvGrpSpPr>
        <p:grpSpPr>
          <a:xfrm>
            <a:off x="9320511" y="2672501"/>
            <a:ext cx="2318928" cy="358635"/>
            <a:chOff x="4525872" y="3492488"/>
            <a:chExt cx="2713128" cy="358635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D93FEAD-4E4D-C5AE-251E-65AE299A6E67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7638C0D-43AF-6FB5-BC7D-8E9B92D1E29F}"/>
                </a:ext>
              </a:extLst>
            </p:cNvPr>
            <p:cNvSpPr/>
            <p:nvPr/>
          </p:nvSpPr>
          <p:spPr>
            <a:xfrm>
              <a:off x="4525872" y="3492488"/>
              <a:ext cx="356810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61" name="그래픽 60">
              <a:extLst>
                <a:ext uri="{FF2B5EF4-FFF2-40B4-BE49-F238E27FC236}">
                  <a16:creationId xmlns:a16="http://schemas.microsoft.com/office/drawing/2014/main" id="{99FC42C7-AF48-7DA7-0F19-D05BC467F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3ABEAEA-4EB6-BEA5-1A6A-937C0D381AFD}"/>
                </a:ext>
              </a:extLst>
            </p:cNvPr>
            <p:cNvSpPr txBox="1"/>
            <p:nvPr/>
          </p:nvSpPr>
          <p:spPr>
            <a:xfrm>
              <a:off x="5036921" y="3544428"/>
              <a:ext cx="186656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ko-KR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FTP </a:t>
              </a:r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구성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71EE741-35C1-6B03-A6B1-DCC7ACA3453A}"/>
              </a:ext>
            </a:extLst>
          </p:cNvPr>
          <p:cNvGrpSpPr/>
          <p:nvPr/>
        </p:nvGrpSpPr>
        <p:grpSpPr>
          <a:xfrm>
            <a:off x="4525097" y="4259985"/>
            <a:ext cx="2318928" cy="358635"/>
            <a:chOff x="4525872" y="3492488"/>
            <a:chExt cx="2713128" cy="358635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5F3505BB-B465-57E3-81F3-8AF52495FD56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79563623-725C-695D-D025-8A70C9BA97B6}"/>
                </a:ext>
              </a:extLst>
            </p:cNvPr>
            <p:cNvSpPr/>
            <p:nvPr/>
          </p:nvSpPr>
          <p:spPr>
            <a:xfrm>
              <a:off x="4525872" y="3492488"/>
              <a:ext cx="356810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74" name="그래픽 73">
              <a:extLst>
                <a:ext uri="{FF2B5EF4-FFF2-40B4-BE49-F238E27FC236}">
                  <a16:creationId xmlns:a16="http://schemas.microsoft.com/office/drawing/2014/main" id="{E1760F6C-03BF-79E8-41D2-204DEC591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112CFF0-BBAA-7D81-4948-F01632F5AA02}"/>
                </a:ext>
              </a:extLst>
            </p:cNvPr>
            <p:cNvSpPr txBox="1"/>
            <p:nvPr/>
          </p:nvSpPr>
          <p:spPr>
            <a:xfrm>
              <a:off x="5036921" y="3544428"/>
              <a:ext cx="132689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ko-KR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DNS </a:t>
              </a:r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구성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38D3726-A0FD-2744-86ED-1BA16EF3D83E}"/>
              </a:ext>
            </a:extLst>
          </p:cNvPr>
          <p:cNvGrpSpPr/>
          <p:nvPr/>
        </p:nvGrpSpPr>
        <p:grpSpPr>
          <a:xfrm>
            <a:off x="4523093" y="5008853"/>
            <a:ext cx="2318928" cy="358635"/>
            <a:chOff x="4525872" y="3492488"/>
            <a:chExt cx="2713128" cy="358635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EABF53CE-3D0A-9385-DD8A-DCBBF8A992FD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8B177A4-FC3D-808D-1D8C-91C398681A0F}"/>
                </a:ext>
              </a:extLst>
            </p:cNvPr>
            <p:cNvSpPr/>
            <p:nvPr/>
          </p:nvSpPr>
          <p:spPr>
            <a:xfrm>
              <a:off x="4525872" y="3492488"/>
              <a:ext cx="356810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79" name="그래픽 78">
              <a:extLst>
                <a:ext uri="{FF2B5EF4-FFF2-40B4-BE49-F238E27FC236}">
                  <a16:creationId xmlns:a16="http://schemas.microsoft.com/office/drawing/2014/main" id="{9CEB019D-D2CF-E38E-D106-B5ED8509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614D115-0969-84D1-997A-03A589020581}"/>
                </a:ext>
              </a:extLst>
            </p:cNvPr>
            <p:cNvSpPr txBox="1"/>
            <p:nvPr/>
          </p:nvSpPr>
          <p:spPr>
            <a:xfrm>
              <a:off x="5036921" y="3544428"/>
              <a:ext cx="132689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메일 서버</a:t>
              </a:r>
              <a:r>
                <a:rPr lang="en-US" altLang="ko-KR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구성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78BC1EB-1703-1264-385D-32BC10B79370}"/>
              </a:ext>
            </a:extLst>
          </p:cNvPr>
          <p:cNvGrpSpPr/>
          <p:nvPr/>
        </p:nvGrpSpPr>
        <p:grpSpPr>
          <a:xfrm>
            <a:off x="4523093" y="5809930"/>
            <a:ext cx="2318928" cy="358635"/>
            <a:chOff x="4525872" y="3492488"/>
            <a:chExt cx="2713128" cy="358635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70A28A35-2FED-1E8A-C943-1FACF4A6DF12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9C156514-98F9-8AF2-9FE7-3933E38B32CB}"/>
                </a:ext>
              </a:extLst>
            </p:cNvPr>
            <p:cNvSpPr/>
            <p:nvPr/>
          </p:nvSpPr>
          <p:spPr>
            <a:xfrm>
              <a:off x="4525872" y="3492488"/>
              <a:ext cx="356810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84" name="그래픽 83">
              <a:extLst>
                <a:ext uri="{FF2B5EF4-FFF2-40B4-BE49-F238E27FC236}">
                  <a16:creationId xmlns:a16="http://schemas.microsoft.com/office/drawing/2014/main" id="{8F242D7E-3E50-14E6-6299-2A62316A2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30D63E7-1F97-4853-927B-8A25F0FDF05A}"/>
                </a:ext>
              </a:extLst>
            </p:cNvPr>
            <p:cNvSpPr txBox="1"/>
            <p:nvPr/>
          </p:nvSpPr>
          <p:spPr>
            <a:xfrm>
              <a:off x="5036921" y="3544428"/>
              <a:ext cx="132689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서버 구성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4C164E9-B825-1F42-0347-DFE071197129}"/>
              </a:ext>
            </a:extLst>
          </p:cNvPr>
          <p:cNvGrpSpPr/>
          <p:nvPr/>
        </p:nvGrpSpPr>
        <p:grpSpPr>
          <a:xfrm>
            <a:off x="6919540" y="4255717"/>
            <a:ext cx="2318928" cy="358635"/>
            <a:chOff x="4525872" y="3492488"/>
            <a:chExt cx="2713128" cy="358635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52ACB2AF-9973-2852-C8CF-FE5C5C6DE5CD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5F0EEC13-7718-7356-04BF-AD6427FEE3A4}"/>
                </a:ext>
              </a:extLst>
            </p:cNvPr>
            <p:cNvSpPr/>
            <p:nvPr/>
          </p:nvSpPr>
          <p:spPr>
            <a:xfrm>
              <a:off x="4525872" y="3492488"/>
              <a:ext cx="356810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90" name="그래픽 89">
              <a:extLst>
                <a:ext uri="{FF2B5EF4-FFF2-40B4-BE49-F238E27FC236}">
                  <a16:creationId xmlns:a16="http://schemas.microsoft.com/office/drawing/2014/main" id="{64EF19E0-DA43-4C1C-857E-B2405C70A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F9E6DAC-C567-AB67-506A-02A222D15E3D}"/>
                </a:ext>
              </a:extLst>
            </p:cNvPr>
            <p:cNvSpPr txBox="1"/>
            <p:nvPr/>
          </p:nvSpPr>
          <p:spPr>
            <a:xfrm>
              <a:off x="5036920" y="3544428"/>
              <a:ext cx="149742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ko-KR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SAMBA </a:t>
              </a:r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구성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725F6CB-5D41-0496-CBBC-F7AE7F96DECB}"/>
              </a:ext>
            </a:extLst>
          </p:cNvPr>
          <p:cNvGrpSpPr/>
          <p:nvPr/>
        </p:nvGrpSpPr>
        <p:grpSpPr>
          <a:xfrm>
            <a:off x="9320511" y="4251449"/>
            <a:ext cx="2318928" cy="358635"/>
            <a:chOff x="4525872" y="3492488"/>
            <a:chExt cx="2713128" cy="358635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30B8D64B-D9B2-0171-6294-8BC5B915C01B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DF515116-4C03-0DCB-E8E5-27B071667300}"/>
                </a:ext>
              </a:extLst>
            </p:cNvPr>
            <p:cNvSpPr/>
            <p:nvPr/>
          </p:nvSpPr>
          <p:spPr>
            <a:xfrm>
              <a:off x="4525872" y="3492488"/>
              <a:ext cx="356810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95" name="그래픽 94">
              <a:extLst>
                <a:ext uri="{FF2B5EF4-FFF2-40B4-BE49-F238E27FC236}">
                  <a16:creationId xmlns:a16="http://schemas.microsoft.com/office/drawing/2014/main" id="{A4BEC8C2-DDA9-DDAC-DC11-DEEFDDF69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C0E9A2-5198-09F6-879B-3B2B9CFC9E77}"/>
                </a:ext>
              </a:extLst>
            </p:cNvPr>
            <p:cNvSpPr txBox="1"/>
            <p:nvPr/>
          </p:nvSpPr>
          <p:spPr>
            <a:xfrm>
              <a:off x="5036921" y="3544428"/>
              <a:ext cx="132689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ko-KR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NFS </a:t>
              </a:r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구성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CF7337F4-E0D4-7398-1D6D-6FF0C0B5CC6B}"/>
              </a:ext>
            </a:extLst>
          </p:cNvPr>
          <p:cNvGrpSpPr/>
          <p:nvPr/>
        </p:nvGrpSpPr>
        <p:grpSpPr>
          <a:xfrm>
            <a:off x="6919540" y="5013787"/>
            <a:ext cx="2318928" cy="358635"/>
            <a:chOff x="4525872" y="3492488"/>
            <a:chExt cx="2713128" cy="358635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D4B51075-39ED-8878-0C3B-40E1C1DCE3A0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FB8AF031-7402-9BAD-6544-A8616A8E3687}"/>
                </a:ext>
              </a:extLst>
            </p:cNvPr>
            <p:cNvSpPr/>
            <p:nvPr/>
          </p:nvSpPr>
          <p:spPr>
            <a:xfrm>
              <a:off x="4525872" y="3492488"/>
              <a:ext cx="356810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01" name="그래픽 100">
              <a:extLst>
                <a:ext uri="{FF2B5EF4-FFF2-40B4-BE49-F238E27FC236}">
                  <a16:creationId xmlns:a16="http://schemas.microsoft.com/office/drawing/2014/main" id="{9E46C9C3-C31C-602B-2FB4-FDADD545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DEA208E-95CC-9252-FCFD-2F99665DF516}"/>
                </a:ext>
              </a:extLst>
            </p:cNvPr>
            <p:cNvSpPr txBox="1"/>
            <p:nvPr/>
          </p:nvSpPr>
          <p:spPr>
            <a:xfrm>
              <a:off x="5036921" y="3544428"/>
              <a:ext cx="186656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메일 클라이언트 구성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598F154-0240-D25C-2AB1-99FE2C86A1CC}"/>
              </a:ext>
            </a:extLst>
          </p:cNvPr>
          <p:cNvGrpSpPr/>
          <p:nvPr/>
        </p:nvGrpSpPr>
        <p:grpSpPr>
          <a:xfrm>
            <a:off x="9318558" y="5013786"/>
            <a:ext cx="2318928" cy="358635"/>
            <a:chOff x="4525872" y="3492488"/>
            <a:chExt cx="2713128" cy="358635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42C31974-4B17-D407-CA58-2C042047AD6A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CDD0152-E98B-013E-26D7-AB02274570D3}"/>
                </a:ext>
              </a:extLst>
            </p:cNvPr>
            <p:cNvSpPr/>
            <p:nvPr/>
          </p:nvSpPr>
          <p:spPr>
            <a:xfrm>
              <a:off x="4525872" y="3492488"/>
              <a:ext cx="356810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8249A850-F9CF-DEDB-E4AD-09BEB1FE3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FEEC6EB-E344-E1E6-3EF8-6C9C4A72186A}"/>
                </a:ext>
              </a:extLst>
            </p:cNvPr>
            <p:cNvSpPr txBox="1"/>
            <p:nvPr/>
          </p:nvSpPr>
          <p:spPr>
            <a:xfrm>
              <a:off x="5036921" y="3544428"/>
              <a:ext cx="186656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</a:t>
              </a:r>
              <a:r>
                <a:rPr lang="ko-KR" altLang="en-US" sz="10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리포지터리</a:t>
              </a:r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서버 구성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5E5E773E-07F0-1799-E655-232667A6D09A}"/>
              </a:ext>
            </a:extLst>
          </p:cNvPr>
          <p:cNvGrpSpPr/>
          <p:nvPr/>
        </p:nvGrpSpPr>
        <p:grpSpPr>
          <a:xfrm>
            <a:off x="6922804" y="5805046"/>
            <a:ext cx="2318928" cy="358635"/>
            <a:chOff x="4525872" y="3492488"/>
            <a:chExt cx="2713128" cy="358635"/>
          </a:xfrm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547436CC-B3C5-B2B6-233D-0826DB5C1969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73D933AB-EC77-3400-D874-AE7809EDBE1F}"/>
                </a:ext>
              </a:extLst>
            </p:cNvPr>
            <p:cNvSpPr/>
            <p:nvPr/>
          </p:nvSpPr>
          <p:spPr>
            <a:xfrm>
              <a:off x="4525872" y="3492488"/>
              <a:ext cx="356810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11" name="그래픽 110">
              <a:extLst>
                <a:ext uri="{FF2B5EF4-FFF2-40B4-BE49-F238E27FC236}">
                  <a16:creationId xmlns:a16="http://schemas.microsoft.com/office/drawing/2014/main" id="{4EB06DA6-DAB3-143A-65AA-92FB1DFCA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337E4EE-2939-8941-AEEB-9C9099C6707C}"/>
                </a:ext>
              </a:extLst>
            </p:cNvPr>
            <p:cNvSpPr txBox="1"/>
            <p:nvPr/>
          </p:nvSpPr>
          <p:spPr>
            <a:xfrm>
              <a:off x="5036921" y="3544428"/>
              <a:ext cx="132689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ko-KR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</a:t>
              </a:r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구성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5F4E8E0C-7169-DB2D-8DC2-E345DC1E98A0}"/>
              </a:ext>
            </a:extLst>
          </p:cNvPr>
          <p:cNvGrpSpPr/>
          <p:nvPr/>
        </p:nvGrpSpPr>
        <p:grpSpPr>
          <a:xfrm>
            <a:off x="4525156" y="3468229"/>
            <a:ext cx="2318928" cy="358635"/>
            <a:chOff x="4525872" y="3492488"/>
            <a:chExt cx="2713128" cy="358635"/>
          </a:xfrm>
        </p:grpSpPr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873307D9-BC1C-9502-DA77-440C6D731DD2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EC55F7B6-059E-0DFF-59C4-D5105B3324B3}"/>
                </a:ext>
              </a:extLst>
            </p:cNvPr>
            <p:cNvSpPr/>
            <p:nvPr/>
          </p:nvSpPr>
          <p:spPr>
            <a:xfrm>
              <a:off x="4525872" y="3492488"/>
              <a:ext cx="356810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16" name="그래픽 115">
              <a:extLst>
                <a:ext uri="{FF2B5EF4-FFF2-40B4-BE49-F238E27FC236}">
                  <a16:creationId xmlns:a16="http://schemas.microsoft.com/office/drawing/2014/main" id="{DC6CFECC-44C2-D6F2-464F-EA611700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6DF3612-9CD4-FAD0-6A04-1B6424CF82E0}"/>
                </a:ext>
              </a:extLst>
            </p:cNvPr>
            <p:cNvSpPr txBox="1"/>
            <p:nvPr/>
          </p:nvSpPr>
          <p:spPr>
            <a:xfrm>
              <a:off x="5036921" y="3544428"/>
              <a:ext cx="141517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0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앤서블</a:t>
              </a:r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서버 구성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D3CC20C-6D2E-7B2E-93E7-06F596746171}"/>
              </a:ext>
            </a:extLst>
          </p:cNvPr>
          <p:cNvGrpSpPr/>
          <p:nvPr/>
        </p:nvGrpSpPr>
        <p:grpSpPr>
          <a:xfrm>
            <a:off x="6919540" y="3464458"/>
            <a:ext cx="2318928" cy="358635"/>
            <a:chOff x="4525872" y="3492488"/>
            <a:chExt cx="2713128" cy="358635"/>
          </a:xfrm>
        </p:grpSpPr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88286073-5D7C-CBFD-ED2E-250E44625B01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46375CCD-901F-70BB-7F86-74DEA504626B}"/>
                </a:ext>
              </a:extLst>
            </p:cNvPr>
            <p:cNvSpPr/>
            <p:nvPr/>
          </p:nvSpPr>
          <p:spPr>
            <a:xfrm>
              <a:off x="4525872" y="3492488"/>
              <a:ext cx="356810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21" name="그래픽 120">
              <a:extLst>
                <a:ext uri="{FF2B5EF4-FFF2-40B4-BE49-F238E27FC236}">
                  <a16:creationId xmlns:a16="http://schemas.microsoft.com/office/drawing/2014/main" id="{39079C4F-6866-9E8A-3FB4-D5FF1A114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A03A698-080C-0E39-0C02-A5C23F6D49CB}"/>
                </a:ext>
              </a:extLst>
            </p:cNvPr>
            <p:cNvSpPr txBox="1"/>
            <p:nvPr/>
          </p:nvSpPr>
          <p:spPr>
            <a:xfrm>
              <a:off x="5036920" y="3544428"/>
              <a:ext cx="143199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0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앤서블</a:t>
              </a:r>
              <a:r>
                <a:rPr lang="ko-KR" altLang="en-US" sz="1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노드 구성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메일 서버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06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8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Sendmail</a:t>
              </a:r>
              <a:r>
                <a:rPr lang="en-US" altLang="ko-KR" sz="1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&amp; dovecot </a:t>
              </a:r>
              <a:r>
                <a:rPr lang="ko-KR" altLang="en-US" sz="1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패키지 설치 및 실행</a:t>
              </a:r>
              <a:endParaRPr lang="en-US" altLang="ko-KR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6" name="TextBox 19">
            <a:extLst>
              <a:ext uri="{FF2B5EF4-FFF2-40B4-BE49-F238E27FC236}">
                <a16:creationId xmlns:a16="http://schemas.microsoft.com/office/drawing/2014/main" id="{BBB05C6D-B97A-4461-AB21-36F1A11EE486}"/>
              </a:ext>
            </a:extLst>
          </p:cNvPr>
          <p:cNvSpPr txBox="1"/>
          <p:nvPr/>
        </p:nvSpPr>
        <p:spPr>
          <a:xfrm>
            <a:off x="528706" y="2128201"/>
            <a:ext cx="6503398" cy="2264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Sendmail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: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메시지 보내는 역할 수행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및 다른 메일 서버와의 송수신</a:t>
            </a:r>
            <a:endParaRPr lang="en-US" altLang="ko-KR" sz="16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Dovedot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: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받은 메일을 사용자에게 전달하는 역할 </a:t>
            </a:r>
            <a:endParaRPr lang="en-US" altLang="ko-KR" sz="16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설치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: </a:t>
            </a:r>
            <a:r>
              <a:rPr lang="en-US" altLang="ko-KR" sz="1600" b="1" i="0" dirty="0" err="1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dnf</a:t>
            </a:r>
            <a:r>
              <a:rPr lang="en-US" altLang="ko-KR" sz="1600" b="1" i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install -y </a:t>
            </a:r>
            <a:r>
              <a:rPr lang="en-US" altLang="ko-KR" sz="1600" b="1" i="0" dirty="0" err="1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sendmail</a:t>
            </a:r>
            <a:r>
              <a:rPr lang="en-US" altLang="ko-KR" sz="1600" b="1" i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dovecot</a:t>
            </a:r>
          </a:p>
          <a:p>
            <a:pPr>
              <a:lnSpc>
                <a:spcPct val="150000"/>
              </a:lnSpc>
              <a:defRPr/>
            </a:pPr>
            <a:endParaRPr lang="en-US" altLang="ko-KR" sz="1600" b="1" spc="-100" dirty="0">
              <a:solidFill>
                <a:srgbClr val="FF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실행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: </a:t>
            </a:r>
            <a:r>
              <a:rPr lang="en-US" altLang="ko-KR" sz="1600" b="1" i="0" dirty="0" err="1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systemctl</a:t>
            </a:r>
            <a:r>
              <a:rPr lang="en-US" altLang="ko-KR" sz="1600" b="1" i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enable --now </a:t>
            </a:r>
            <a:r>
              <a:rPr lang="en-US" altLang="ko-KR" sz="1600" b="1" i="0" dirty="0" err="1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sendmail</a:t>
            </a:r>
            <a:r>
              <a:rPr lang="en-US" altLang="ko-KR" sz="1600" b="1" i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dovecot</a:t>
            </a:r>
            <a:endParaRPr lang="ko-KR" altLang="en-US" sz="1600" b="1" spc="-1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D8C603-783C-4CF7-8637-C91F19B25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5781" y="2598680"/>
            <a:ext cx="6572811" cy="2051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BCDFA54-BFEB-4504-8742-400FD6D91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8892" y="4948877"/>
            <a:ext cx="5707185" cy="1324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A9540F5-DF68-44DF-A16C-693E7E370A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7309" y="4948877"/>
            <a:ext cx="5149145" cy="1324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4354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메일 서버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06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8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Sendmail</a:t>
              </a:r>
              <a:r>
                <a:rPr lang="en-US" altLang="ko-KR" sz="1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설정 파일 수정</a:t>
              </a:r>
              <a:endParaRPr lang="en-US" altLang="ko-KR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6" name="TextBox 19">
            <a:extLst>
              <a:ext uri="{FF2B5EF4-FFF2-40B4-BE49-F238E27FC236}">
                <a16:creationId xmlns:a16="http://schemas.microsoft.com/office/drawing/2014/main" id="{BBB05C6D-B97A-4461-AB21-36F1A11EE486}"/>
              </a:ext>
            </a:extLst>
          </p:cNvPr>
          <p:cNvSpPr txBox="1"/>
          <p:nvPr/>
        </p:nvSpPr>
        <p:spPr>
          <a:xfrm>
            <a:off x="528706" y="2128201"/>
            <a:ext cx="6611410" cy="447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i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/</a:t>
            </a:r>
            <a:r>
              <a:rPr lang="en-US" altLang="ko-KR" sz="16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etc/mail/sendmail.cf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에서 사용하고자 하는 메일 서버 이름 변경 및 외부의 통신을 허용하기 위해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localhost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값 삭제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(127.0.0.1)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b="1" spc="-100" dirty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b="1" spc="-100" dirty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b="1" spc="-100" dirty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b="1" spc="-100" dirty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i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/</a:t>
            </a:r>
            <a:r>
              <a:rPr lang="en-US" altLang="ko-KR" sz="16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etc/mail/local-host-names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에 메일용 호스트 이름을 추가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호스트 이름을 추가하면 도메인으로 들어오는 메일을 메일 서버 내부에서 자체적으로 처리한다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  <a:endParaRPr lang="en-US" altLang="ko-KR" sz="1600" b="1" spc="-100" dirty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spc="-100" dirty="0">
                <a:solidFill>
                  <a:srgbClr val="FF0000"/>
                </a:solidFill>
                <a:latin typeface="+mn-ea"/>
              </a:rPr>
              <a:t>Hostname </a:t>
            </a:r>
            <a:r>
              <a:rPr lang="ko-KR" altLang="en-US" sz="1600" spc="-100" dirty="0">
                <a:latin typeface="+mn-ea"/>
              </a:rPr>
              <a:t>명령어를 이용해 메일 서버와 동일한 이름으로 변경</a:t>
            </a:r>
            <a:br>
              <a:rPr lang="en-US" altLang="ko-KR" sz="1600" spc="-100" dirty="0">
                <a:latin typeface="+mn-ea"/>
              </a:rPr>
            </a:br>
            <a:r>
              <a:rPr lang="ko-KR" altLang="en-US" sz="1600" spc="-100" dirty="0">
                <a:latin typeface="+mn-ea"/>
              </a:rPr>
              <a:t>→ 클라이언트가 이메일을 받을 때 이메일로 보내는 서버의 신뢰성을 파악</a:t>
            </a:r>
            <a:endParaRPr lang="en-US" altLang="ko-KR" sz="1600" spc="-1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D8C603-783C-4CF7-8637-C91F19B253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6" b="20602"/>
          <a:stretch/>
        </p:blipFill>
        <p:spPr>
          <a:xfrm>
            <a:off x="7140116" y="2059050"/>
            <a:ext cx="4781933" cy="943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B826203-763D-4717-A3B7-EF71C13F5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3991" y="3068960"/>
            <a:ext cx="4781933" cy="10854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A952BB4-A203-4A97-A596-3EB73880AB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3991" y="4544469"/>
            <a:ext cx="4781933" cy="473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56AB7F1-4F4E-4D0D-8DC5-EA80F7ECD5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0116" y="5465794"/>
            <a:ext cx="4765808" cy="6911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8835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메일 서버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06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Sendmail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&amp; Dovecot</a:t>
              </a:r>
              <a:r>
                <a:rPr lang="en-US" altLang="ko-KR" sz="1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설정 파일 수정</a:t>
              </a:r>
              <a:endParaRPr lang="en-US" altLang="ko-KR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6" name="TextBox 19">
            <a:extLst>
              <a:ext uri="{FF2B5EF4-FFF2-40B4-BE49-F238E27FC236}">
                <a16:creationId xmlns:a16="http://schemas.microsoft.com/office/drawing/2014/main" id="{BBB05C6D-B97A-4461-AB21-36F1A11EE486}"/>
              </a:ext>
            </a:extLst>
          </p:cNvPr>
          <p:cNvSpPr txBox="1"/>
          <p:nvPr/>
        </p:nvSpPr>
        <p:spPr>
          <a:xfrm>
            <a:off x="528706" y="2128201"/>
            <a:ext cx="6611410" cy="263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i="0" dirty="0">
                <a:solidFill>
                  <a:srgbClr val="FF0000"/>
                </a:solidFill>
                <a:effectLst/>
                <a:latin typeface="+mn-ea"/>
                <a:ea typeface="+mn-ea"/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  <a:ea typeface="+mn-ea"/>
              </a:rPr>
              <a:t>etc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/mail/access </a:t>
            </a:r>
            <a:r>
              <a:rPr lang="ko-KR" altLang="en-US" sz="1600" i="0" dirty="0">
                <a:effectLst/>
                <a:latin typeface="+mn-ea"/>
                <a:ea typeface="+mn-ea"/>
              </a:rPr>
              <a:t>특정 도메인 또는 </a:t>
            </a:r>
            <a:r>
              <a:rPr lang="en-US" altLang="ko-KR" sz="1600" i="0" dirty="0">
                <a:effectLst/>
                <a:latin typeface="+mn-ea"/>
                <a:ea typeface="+mn-ea"/>
              </a:rPr>
              <a:t>IP </a:t>
            </a:r>
            <a:r>
              <a:rPr lang="ko-KR" altLang="en-US" sz="1600" i="0" dirty="0">
                <a:effectLst/>
                <a:latin typeface="+mn-ea"/>
                <a:ea typeface="+mn-ea"/>
              </a:rPr>
              <a:t>에 대해서 정책을 설정 하여 접근을 제어해주는 역할을 수행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effectLst/>
                <a:latin typeface="+mn-ea"/>
                <a:ea typeface="+mn-ea"/>
              </a:rPr>
              <a:t>변경사항을 적용하기 위해서 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makemap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hash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 /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etc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/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mail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/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access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 &lt; /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etc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/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mail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/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access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effectLst/>
                <a:latin typeface="+mn-ea"/>
                <a:ea typeface="+mn-ea"/>
              </a:rPr>
              <a:t> 명령을 실행하여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effectLst/>
                <a:latin typeface="+mn-ea"/>
                <a:ea typeface="+mn-ea"/>
              </a:rPr>
              <a:t>access.db를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effectLst/>
                <a:latin typeface="+mn-ea"/>
                <a:ea typeface="+mn-ea"/>
              </a:rPr>
              <a:t> 업데이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effectLst/>
                <a:latin typeface="+mn-ea"/>
                <a:ea typeface="+mn-ea"/>
              </a:rPr>
              <a:t>트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spc="-1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i="0" dirty="0">
                <a:solidFill>
                  <a:srgbClr val="FF0000"/>
                </a:solidFill>
                <a:effectLst/>
                <a:latin typeface="+mn-ea"/>
                <a:ea typeface="+mn-ea"/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  <a:ea typeface="+mn-ea"/>
              </a:rPr>
              <a:t>etc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/dovecot/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  <a:ea typeface="+mn-ea"/>
              </a:rPr>
              <a:t>dovecot.conf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600" i="0" dirty="0">
                <a:effectLst/>
                <a:latin typeface="+mn-ea"/>
                <a:ea typeface="+mn-ea"/>
              </a:rPr>
              <a:t>특정 </a:t>
            </a:r>
            <a:r>
              <a:rPr lang="ko-KR" altLang="en-US" sz="1600" dirty="0">
                <a:latin typeface="+mn-ea"/>
                <a:ea typeface="+mn-ea"/>
              </a:rPr>
              <a:t>메일 서비스를 외부 클라이언트에서 접속 할 수 있도록 허용</a:t>
            </a:r>
            <a:endParaRPr lang="en-US" altLang="ko-KR" sz="1600" spc="-100" dirty="0"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D8C603-783C-4CF7-8637-C91F19B253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9" b="105"/>
          <a:stretch/>
        </p:blipFill>
        <p:spPr>
          <a:xfrm>
            <a:off x="7140116" y="2245584"/>
            <a:ext cx="4781933" cy="134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FED3636-F8A6-41E5-9E20-AD68D44F9F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" b="34"/>
          <a:stretch/>
        </p:blipFill>
        <p:spPr>
          <a:xfrm>
            <a:off x="7140116" y="3745375"/>
            <a:ext cx="4781933" cy="27163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8039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메일 서버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06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Dovecot</a:t>
              </a:r>
              <a:r>
                <a:rPr lang="en-US" altLang="ko-KR" sz="1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설정 파일 수정</a:t>
              </a:r>
              <a:endParaRPr lang="en-US" altLang="ko-KR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6" name="TextBox 19">
            <a:extLst>
              <a:ext uri="{FF2B5EF4-FFF2-40B4-BE49-F238E27FC236}">
                <a16:creationId xmlns:a16="http://schemas.microsoft.com/office/drawing/2014/main" id="{BBB05C6D-B97A-4461-AB21-36F1A11EE486}"/>
              </a:ext>
            </a:extLst>
          </p:cNvPr>
          <p:cNvSpPr txBox="1"/>
          <p:nvPr/>
        </p:nvSpPr>
        <p:spPr>
          <a:xfrm>
            <a:off x="528706" y="2128201"/>
            <a:ext cx="6611410" cy="410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FR" altLang="ko-KR" sz="1600" b="1" i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/etc/dovecot/conf.d/10-ssl.conf </a:t>
            </a:r>
            <a:r>
              <a:rPr lang="fr-FR" altLang="ko-KR" sz="1600" b="0" i="0" dirty="0">
                <a:solidFill>
                  <a:srgbClr val="ECECEC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SSL </a:t>
            </a:r>
            <a:r>
              <a:rPr lang="ko-KR" altLang="en-US" sz="1600" dirty="0">
                <a:latin typeface="+mn-ea"/>
                <a:ea typeface="+mn-ea"/>
              </a:rPr>
              <a:t>접속 권한 허용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i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/</a:t>
            </a:r>
            <a:r>
              <a:rPr lang="en-US" altLang="ko-KR" sz="1600" b="1" i="0" dirty="0" err="1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etc</a:t>
            </a:r>
            <a:r>
              <a:rPr lang="en-US" altLang="ko-KR" sz="1600" b="1" i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/dovecot/</a:t>
            </a:r>
            <a:r>
              <a:rPr lang="en-US" altLang="ko-KR" sz="1600" b="1" i="0" dirty="0" err="1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conf.d</a:t>
            </a:r>
            <a:r>
              <a:rPr lang="en-US" altLang="ko-KR" sz="1600" b="1" i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/10-mail.conf</a:t>
            </a:r>
            <a:r>
              <a:rPr lang="en-US" altLang="ko-KR" sz="1600" b="0" i="0" dirty="0">
                <a:solidFill>
                  <a:srgbClr val="ECECEC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effectLst/>
                <a:latin typeface="+mn-ea"/>
                <a:ea typeface="+mn-ea"/>
              </a:rPr>
              <a:t>사용자별로 메일을 해당 디렉토리에 저장하도록 설정하여 메일을 관리하기 위해 주석 제거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및 </a:t>
            </a:r>
            <a:r>
              <a:rPr lang="ko-KR" altLang="en-US" sz="1600" b="0" i="0" dirty="0">
                <a:effectLst/>
                <a:latin typeface="+mn-ea"/>
                <a:ea typeface="+mn-ea"/>
              </a:rPr>
              <a:t>메일 서버가 </a:t>
            </a:r>
            <a:r>
              <a:rPr lang="en-US" altLang="ko-KR" sz="1600" b="0" i="0" dirty="0">
                <a:effectLst/>
                <a:latin typeface="+mn-ea"/>
                <a:ea typeface="+mn-ea"/>
              </a:rPr>
              <a:t>/var/mail/ </a:t>
            </a:r>
            <a:r>
              <a:rPr lang="ko-KR" altLang="en-US" sz="1600" b="0" i="0" dirty="0">
                <a:effectLst/>
                <a:latin typeface="+mn-ea"/>
                <a:ea typeface="+mn-ea"/>
              </a:rPr>
              <a:t>내의 메일 파일을 읽고 쓸 수 있도록 권한을 설정</a:t>
            </a:r>
            <a:endParaRPr lang="en-US" altLang="ko-KR" sz="1600" b="0" i="0" dirty="0">
              <a:effectLst/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altLang="ko-KR" sz="1600" u="none" strike="noStrike" cap="none" normalizeH="0" baseline="0" dirty="0">
              <a:ln>
                <a:noFill/>
              </a:ln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b="0" i="0" dirty="0">
              <a:effectLst/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altLang="ko-KR" sz="1600" u="none" strike="noStrike" cap="none" normalizeH="0" baseline="0" dirty="0">
              <a:ln>
                <a:noFill/>
              </a:ln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0" i="0" dirty="0">
                <a:effectLst/>
                <a:latin typeface="+mn-ea"/>
                <a:ea typeface="+mn-ea"/>
              </a:rPr>
              <a:t>메일 서버 설정이 완료 되었기 때문에 재시작 수행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en-US" altLang="ko-KR" sz="1600" b="1" i="0" dirty="0" err="1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systemctl</a:t>
            </a:r>
            <a:r>
              <a:rPr lang="en-US" altLang="ko-KR" sz="1600" b="1" i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restart </a:t>
            </a:r>
            <a:r>
              <a:rPr lang="en-US" altLang="ko-KR" sz="1600" b="1" i="0" dirty="0" err="1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sendmail</a:t>
            </a:r>
            <a:r>
              <a:rPr lang="en-US" altLang="ko-KR" sz="1600" b="1" i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dovecot</a:t>
            </a:r>
            <a:endParaRPr lang="en-US" altLang="ko-KR" sz="1600" b="1" i="0" dirty="0"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D8C603-783C-4CF7-8637-C91F19B253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1" t="45506" r="5379"/>
          <a:stretch/>
        </p:blipFill>
        <p:spPr>
          <a:xfrm>
            <a:off x="7123483" y="2185468"/>
            <a:ext cx="4781934" cy="7333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15A28FD-35BF-4FB0-9C01-C87BCC07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3991" y="3356992"/>
            <a:ext cx="4781933" cy="705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A124B9-392C-45C7-9505-B4D09F4518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0116" y="4201872"/>
            <a:ext cx="4765301" cy="883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202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AD8C603-783C-4CF7-8637-C91F19B253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7"/>
          <a:stretch/>
        </p:blipFill>
        <p:spPr>
          <a:xfrm>
            <a:off x="6968359" y="2204864"/>
            <a:ext cx="4781934" cy="889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0BD524-C884-433F-8F4A-73A0FB67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592" y="2206541"/>
            <a:ext cx="325701" cy="178343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메일 서버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06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방화벽 개방</a:t>
              </a:r>
              <a:endParaRPr lang="en-US" altLang="ko-KR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EEABF9-D7C2-42C3-AC50-A8E0BC948E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752" t="15382" r="3332"/>
          <a:stretch/>
        </p:blipFill>
        <p:spPr>
          <a:xfrm>
            <a:off x="11414877" y="2225817"/>
            <a:ext cx="45719" cy="15906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6" name="TextBox 19">
            <a:extLst>
              <a:ext uri="{FF2B5EF4-FFF2-40B4-BE49-F238E27FC236}">
                <a16:creationId xmlns:a16="http://schemas.microsoft.com/office/drawing/2014/main" id="{BBB05C6D-B97A-4461-AB21-36F1A11EE486}"/>
              </a:ext>
            </a:extLst>
          </p:cNvPr>
          <p:cNvSpPr txBox="1"/>
          <p:nvPr/>
        </p:nvSpPr>
        <p:spPr>
          <a:xfrm>
            <a:off x="528706" y="2128201"/>
            <a:ext cx="661141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+mn-ea"/>
                <a:ea typeface="+mn-ea"/>
              </a:rPr>
              <a:t>메일 서버에서 사용되는 프로토콜 개방 수행</a:t>
            </a:r>
            <a:b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</a:br>
            <a:r>
              <a:rPr lang="en-US" altLang="ko-KR" sz="16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pop(s), </a:t>
            </a:r>
            <a:r>
              <a:rPr lang="en-US" altLang="ko-KR" sz="1600" b="1" dirty="0" err="1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imap</a:t>
            </a:r>
            <a:r>
              <a:rPr lang="en-US" altLang="ko-KR" sz="16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(s), smtp(s)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+mn-ea"/>
                <a:ea typeface="+mn-ea"/>
              </a:rPr>
              <a:t>방화벽 상태 확인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7979C7-1A22-46B9-AEE0-9E64A0F825D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" r="5483"/>
          <a:stretch/>
        </p:blipFill>
        <p:spPr>
          <a:xfrm>
            <a:off x="6968359" y="3212976"/>
            <a:ext cx="4781934" cy="2304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D2B674-8AC2-4063-BDD5-256D46913C3D}"/>
              </a:ext>
            </a:extLst>
          </p:cNvPr>
          <p:cNvSpPr/>
          <p:nvPr/>
        </p:nvSpPr>
        <p:spPr>
          <a:xfrm>
            <a:off x="9228348" y="4113076"/>
            <a:ext cx="2478441" cy="238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26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메일 서버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06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웹 클라이언트 패키지 설정</a:t>
              </a:r>
              <a:endParaRPr lang="en-US" altLang="ko-KR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6" name="TextBox 19">
            <a:extLst>
              <a:ext uri="{FF2B5EF4-FFF2-40B4-BE49-F238E27FC236}">
                <a16:creationId xmlns:a16="http://schemas.microsoft.com/office/drawing/2014/main" id="{BBB05C6D-B97A-4461-AB21-36F1A11EE486}"/>
              </a:ext>
            </a:extLst>
          </p:cNvPr>
          <p:cNvSpPr txBox="1"/>
          <p:nvPr/>
        </p:nvSpPr>
        <p:spPr>
          <a:xfrm>
            <a:off x="541891" y="2133309"/>
            <a:ext cx="6611410" cy="208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+mn-ea"/>
                <a:ea typeface="+mn-ea"/>
              </a:rPr>
              <a:t>웹 클라이언트 사용을 위한 패키지</a:t>
            </a:r>
            <a:r>
              <a:rPr lang="en-US" altLang="ko-KR" sz="1600" dirty="0">
                <a:latin typeface="+mn-ea"/>
                <a:ea typeface="+mn-ea"/>
              </a:rPr>
              <a:t>(LAMP)</a:t>
            </a:r>
            <a:r>
              <a:rPr lang="ko-KR" altLang="en-US" sz="1600" dirty="0">
                <a:latin typeface="+mn-ea"/>
                <a:ea typeface="+mn-ea"/>
              </a:rPr>
              <a:t> 설치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200" dirty="0">
                <a:latin typeface="+mn-ea"/>
                <a:ea typeface="+mn-ea"/>
              </a:rPr>
              <a:t>→  </a:t>
            </a:r>
            <a:r>
              <a:rPr lang="en-US" altLang="ko-KR" sz="1200" dirty="0">
                <a:latin typeface="+mn-ea"/>
                <a:ea typeface="+mn-ea"/>
              </a:rPr>
              <a:t>DB</a:t>
            </a:r>
            <a:r>
              <a:rPr lang="ko-KR" altLang="en-US" sz="1200" dirty="0">
                <a:latin typeface="+mn-ea"/>
                <a:ea typeface="+mn-ea"/>
              </a:rPr>
              <a:t>는 원격으로 </a:t>
            </a:r>
            <a:r>
              <a:rPr lang="en-US" altLang="ko-KR" sz="1200" dirty="0">
                <a:latin typeface="+mn-ea"/>
                <a:ea typeface="+mn-ea"/>
              </a:rPr>
              <a:t>DB </a:t>
            </a:r>
            <a:r>
              <a:rPr lang="ko-KR" altLang="en-US" sz="1200" dirty="0">
                <a:latin typeface="+mn-ea"/>
                <a:ea typeface="+mn-ea"/>
              </a:rPr>
              <a:t>서버에서 가져와서 사용해서 설치 수행 </a:t>
            </a:r>
            <a:r>
              <a:rPr lang="en-US" altLang="ko-KR" sz="1200" dirty="0">
                <a:latin typeface="+mn-ea"/>
                <a:ea typeface="+mn-ea"/>
              </a:rPr>
              <a:t>x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설치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: </a:t>
            </a:r>
            <a:r>
              <a:rPr lang="en-US" altLang="ko-KR" sz="1600" b="1" i="0" dirty="0" err="1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dnf</a:t>
            </a:r>
            <a:r>
              <a:rPr lang="en-US" altLang="ko-KR" sz="1600" b="1" i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install -y httpd php*</a:t>
            </a:r>
          </a:p>
          <a:p>
            <a:pPr>
              <a:lnSpc>
                <a:spcPct val="150000"/>
              </a:lnSpc>
              <a:defRPr/>
            </a:pPr>
            <a:endParaRPr lang="en-US" altLang="ko-KR" sz="1600" b="1" spc="-100" dirty="0">
              <a:solidFill>
                <a:srgbClr val="FF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실행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: </a:t>
            </a:r>
            <a:r>
              <a:rPr lang="en-US" altLang="ko-KR" sz="1600" b="1" i="0" dirty="0" err="1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systemctl</a:t>
            </a:r>
            <a:r>
              <a:rPr lang="en-US" altLang="ko-KR" sz="1600" b="1" i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enable --now httpd</a:t>
            </a:r>
            <a:endParaRPr lang="en-US" altLang="ko-KR" sz="1200" dirty="0">
              <a:latin typeface="+mn-ea"/>
              <a:ea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9FF8A1F-9C93-456B-A829-892D7AE2E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5940" y="2071677"/>
            <a:ext cx="6572811" cy="19410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0EDC37E-1818-430E-A945-49C605B44B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5940" y="4074373"/>
            <a:ext cx="6516724" cy="23495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4721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메일 서버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06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방화벽 개방 및 웹페이지 확인</a:t>
              </a:r>
              <a:endParaRPr lang="en-US" altLang="ko-KR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6" name="TextBox 19">
            <a:extLst>
              <a:ext uri="{FF2B5EF4-FFF2-40B4-BE49-F238E27FC236}">
                <a16:creationId xmlns:a16="http://schemas.microsoft.com/office/drawing/2014/main" id="{BBB05C6D-B97A-4461-AB21-36F1A11EE486}"/>
              </a:ext>
            </a:extLst>
          </p:cNvPr>
          <p:cNvSpPr txBox="1"/>
          <p:nvPr/>
        </p:nvSpPr>
        <p:spPr>
          <a:xfrm>
            <a:off x="541891" y="2133309"/>
            <a:ext cx="66114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+mn-ea"/>
                <a:ea typeface="+mn-ea"/>
              </a:rPr>
              <a:t>웹 서버에서 사용되는 프로토콜 개방 수행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 httpd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+mn-ea"/>
                <a:ea typeface="+mn-ea"/>
              </a:rPr>
              <a:t>방화벽 상태 확인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+mn-ea"/>
                <a:ea typeface="+mn-ea"/>
              </a:rPr>
              <a:t>웹페이지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ko-KR" altLang="en-US" sz="1600" dirty="0">
                <a:latin typeface="+mn-ea"/>
                <a:ea typeface="+mn-ea"/>
              </a:rPr>
              <a:t>웹 서버 </a:t>
            </a:r>
            <a:r>
              <a:rPr lang="en-US" altLang="ko-KR" sz="1600" dirty="0">
                <a:latin typeface="+mn-ea"/>
                <a:ea typeface="+mn-ea"/>
              </a:rPr>
              <a:t>IP </a:t>
            </a:r>
            <a:r>
              <a:rPr lang="ko-KR" altLang="en-US" sz="1600" dirty="0">
                <a:latin typeface="+mn-ea"/>
                <a:ea typeface="+mn-ea"/>
              </a:rPr>
              <a:t>주소 입력</a:t>
            </a:r>
            <a:r>
              <a:rPr lang="en-US" altLang="ko-KR" sz="1600" dirty="0">
                <a:latin typeface="+mn-ea"/>
                <a:ea typeface="+mn-ea"/>
              </a:rPr>
              <a:t>) </a:t>
            </a:r>
            <a:r>
              <a:rPr lang="ko-KR" altLang="en-US" sz="1600" dirty="0">
                <a:latin typeface="+mn-ea"/>
                <a:ea typeface="+mn-ea"/>
              </a:rPr>
              <a:t>상태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확인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9FF8A1F-9C93-456B-A829-892D7AE2E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131" y="2007346"/>
            <a:ext cx="4794405" cy="20053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9ED5C3F-3A83-48D8-AFB8-40D6655D7B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131" y="4167570"/>
            <a:ext cx="4794404" cy="19410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41B66DD-7D77-4288-B718-3D4889BDD5BB}"/>
              </a:ext>
            </a:extLst>
          </p:cNvPr>
          <p:cNvSpPr/>
          <p:nvPr/>
        </p:nvSpPr>
        <p:spPr>
          <a:xfrm>
            <a:off x="8256240" y="3010044"/>
            <a:ext cx="288032" cy="202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55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메일 클라이언트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06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웹 메일 클라이언트 다운로드 및 설정</a:t>
              </a:r>
              <a:endParaRPr lang="en-US" altLang="ko-KR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6" name="TextBox 19">
            <a:extLst>
              <a:ext uri="{FF2B5EF4-FFF2-40B4-BE49-F238E27FC236}">
                <a16:creationId xmlns:a16="http://schemas.microsoft.com/office/drawing/2014/main" id="{BBB05C6D-B97A-4461-AB21-36F1A11EE486}"/>
              </a:ext>
            </a:extLst>
          </p:cNvPr>
          <p:cNvSpPr txBox="1"/>
          <p:nvPr/>
        </p:nvSpPr>
        <p:spPr>
          <a:xfrm>
            <a:off x="541891" y="2133309"/>
            <a:ext cx="5554109" cy="373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latin typeface="+mn-ea"/>
                <a:ea typeface="+mn-ea"/>
              </a:rPr>
              <a:t>Roundcubemail</a:t>
            </a:r>
            <a:r>
              <a:rPr lang="ko-KR" altLang="en-US" sz="1600" dirty="0">
                <a:latin typeface="+mn-ea"/>
                <a:ea typeface="+mn-ea"/>
              </a:rPr>
              <a:t> 공식 홈페이지에서 패키지 다운로드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/var/www/html </a:t>
            </a:r>
            <a:r>
              <a:rPr lang="ko-KR" altLang="en-US" sz="1600" dirty="0">
                <a:latin typeface="+mn-ea"/>
                <a:ea typeface="+mn-ea"/>
              </a:rPr>
              <a:t>디렉토리에서 </a:t>
            </a:r>
            <a:r>
              <a:rPr lang="en-US" altLang="ko-KR" sz="1600" dirty="0" err="1">
                <a:latin typeface="+mn-ea"/>
                <a:ea typeface="+mn-ea"/>
              </a:rPr>
              <a:t>wget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으로 다운로드 후 압축해제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+mn-ea"/>
                <a:ea typeface="+mn-ea"/>
              </a:rPr>
              <a:t>디렉토리 이름 </a:t>
            </a:r>
            <a:r>
              <a:rPr lang="en-US" altLang="ko-KR" sz="1600" dirty="0">
                <a:latin typeface="+mn-ea"/>
                <a:ea typeface="+mn-ea"/>
              </a:rPr>
              <a:t>rcm2 </a:t>
            </a:r>
            <a:r>
              <a:rPr lang="ko-KR" altLang="en-US" sz="1600" dirty="0">
                <a:latin typeface="+mn-ea"/>
                <a:ea typeface="+mn-ea"/>
              </a:rPr>
              <a:t>으로 변경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9FF8A1F-9C93-456B-A829-892D7AE2E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4032" y="944724"/>
            <a:ext cx="5440102" cy="269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41B66DD-7D77-4288-B718-3D4889BDD5BB}"/>
              </a:ext>
            </a:extLst>
          </p:cNvPr>
          <p:cNvSpPr/>
          <p:nvPr/>
        </p:nvSpPr>
        <p:spPr>
          <a:xfrm>
            <a:off x="7860196" y="3414758"/>
            <a:ext cx="720080" cy="231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D34A23-E71B-4D96-9FF1-56E66EE01E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3876242"/>
            <a:ext cx="5440102" cy="2264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9651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메일 클라이언트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06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8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Roundcube</a:t>
              </a:r>
              <a:r>
                <a:rPr lang="ko-KR" altLang="en-US" sz="1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초기 설정</a:t>
              </a:r>
              <a:endParaRPr lang="en-US" altLang="ko-KR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6" name="TextBox 19">
            <a:extLst>
              <a:ext uri="{FF2B5EF4-FFF2-40B4-BE49-F238E27FC236}">
                <a16:creationId xmlns:a16="http://schemas.microsoft.com/office/drawing/2014/main" id="{BBB05C6D-B97A-4461-AB21-36F1A11EE486}"/>
              </a:ext>
            </a:extLst>
          </p:cNvPr>
          <p:cNvSpPr txBox="1"/>
          <p:nvPr/>
        </p:nvSpPr>
        <p:spPr>
          <a:xfrm>
            <a:off x="541891" y="2133309"/>
            <a:ext cx="5554109" cy="2999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+mn-ea"/>
                <a:ea typeface="+mn-ea"/>
              </a:rPr>
              <a:t>웹페이지 </a:t>
            </a:r>
            <a:r>
              <a:rPr lang="en-US" altLang="ko-KR" sz="1600" dirty="0" err="1">
                <a:latin typeface="+mn-ea"/>
                <a:ea typeface="+mn-ea"/>
              </a:rPr>
              <a:t>ip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주소 입력</a:t>
            </a:r>
            <a:r>
              <a:rPr lang="en-US" altLang="ko-KR" sz="1600" dirty="0">
                <a:latin typeface="+mn-ea"/>
                <a:ea typeface="+mn-ea"/>
              </a:rPr>
              <a:t>/</a:t>
            </a:r>
            <a:r>
              <a:rPr lang="en-US" altLang="ko-KR" sz="1600" dirty="0" err="1">
                <a:latin typeface="+mn-ea"/>
                <a:ea typeface="+mn-ea"/>
              </a:rPr>
              <a:t>rcm</a:t>
            </a:r>
            <a:r>
              <a:rPr lang="en-US" altLang="ko-KR" sz="1600" dirty="0">
                <a:latin typeface="+mn-ea"/>
                <a:ea typeface="+mn-ea"/>
              </a:rPr>
              <a:t>/installer </a:t>
            </a:r>
            <a:r>
              <a:rPr lang="ko-KR" altLang="en-US" sz="1600" dirty="0">
                <a:latin typeface="+mn-ea"/>
                <a:ea typeface="+mn-ea"/>
              </a:rPr>
              <a:t>입력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+mn-ea"/>
                <a:ea typeface="+mn-ea"/>
              </a:rPr>
              <a:t>DB </a:t>
            </a:r>
            <a:r>
              <a:rPr lang="ko-KR" altLang="en-US" sz="1600" dirty="0">
                <a:latin typeface="+mn-ea"/>
                <a:ea typeface="+mn-ea"/>
              </a:rPr>
              <a:t>서버의 정보 입력</a:t>
            </a:r>
            <a:r>
              <a:rPr lang="en-US" altLang="ko-KR" sz="1600" dirty="0">
                <a:latin typeface="+mn-ea"/>
                <a:ea typeface="+mn-ea"/>
              </a:rPr>
              <a:t> &amp; SMTP </a:t>
            </a:r>
            <a:r>
              <a:rPr lang="ko-KR" altLang="en-US" sz="1600" dirty="0">
                <a:latin typeface="+mn-ea"/>
                <a:ea typeface="+mn-ea"/>
              </a:rPr>
              <a:t>설정 </a:t>
            </a:r>
            <a:endParaRPr lang="en-US" altLang="ko-KR" sz="16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33A1137-C471-4839-8E7D-734A23E0F3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71457"/>
          <a:stretch/>
        </p:blipFill>
        <p:spPr>
          <a:xfrm>
            <a:off x="6528048" y="2063524"/>
            <a:ext cx="5381755" cy="1957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05A56CA-28E9-460A-BE51-9D2C280CA8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4114" y="4182866"/>
            <a:ext cx="4620987" cy="22841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72C62B-4087-48F3-8817-26F5B51216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79" b="16"/>
          <a:stretch/>
        </p:blipFill>
        <p:spPr>
          <a:xfrm>
            <a:off x="7457887" y="4182866"/>
            <a:ext cx="4451916" cy="22841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4904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메일 클라이언트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06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테스트 메일 송수신 수행</a:t>
              </a:r>
              <a:endParaRPr lang="en-US" altLang="ko-KR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6" name="TextBox 19">
            <a:extLst>
              <a:ext uri="{FF2B5EF4-FFF2-40B4-BE49-F238E27FC236}">
                <a16:creationId xmlns:a16="http://schemas.microsoft.com/office/drawing/2014/main" id="{BBB05C6D-B97A-4461-AB21-36F1A11EE486}"/>
              </a:ext>
            </a:extLst>
          </p:cNvPr>
          <p:cNvSpPr txBox="1"/>
          <p:nvPr/>
        </p:nvSpPr>
        <p:spPr>
          <a:xfrm>
            <a:off x="541891" y="2133309"/>
            <a:ext cx="5554109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+mn-ea"/>
                <a:ea typeface="+mn-ea"/>
              </a:rPr>
              <a:t>Ip</a:t>
            </a:r>
            <a:r>
              <a:rPr lang="ko-KR" altLang="en-US" sz="1600" dirty="0">
                <a:latin typeface="+mn-ea"/>
                <a:ea typeface="+mn-ea"/>
              </a:rPr>
              <a:t>주소</a:t>
            </a:r>
            <a:r>
              <a:rPr lang="en-US" altLang="ko-KR" sz="1600" dirty="0">
                <a:latin typeface="+mn-ea"/>
                <a:ea typeface="+mn-ea"/>
              </a:rPr>
              <a:t>/</a:t>
            </a:r>
            <a:r>
              <a:rPr lang="en-US" altLang="ko-KR" sz="1600" dirty="0" err="1">
                <a:latin typeface="+mn-ea"/>
                <a:ea typeface="+mn-ea"/>
              </a:rPr>
              <a:t>rcm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입력 후 메일 서버 유저를 이용해서 로그인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+mn-ea"/>
                <a:ea typeface="+mn-ea"/>
              </a:rPr>
              <a:t>테스트 메일 송수신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9FF8A1F-9C93-456B-A829-892D7AE2E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9449" y="2033639"/>
            <a:ext cx="2342843" cy="22841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6D293D-77C5-4186-8C48-4837CEC8F4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581" r="42494"/>
          <a:stretch/>
        </p:blipFill>
        <p:spPr>
          <a:xfrm>
            <a:off x="1883532" y="4416697"/>
            <a:ext cx="4747790" cy="21133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5D551E-E356-46D9-97B9-2D4EE5D8DA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902" r="44605"/>
          <a:stretch/>
        </p:blipFill>
        <p:spPr>
          <a:xfrm>
            <a:off x="6708068" y="4434549"/>
            <a:ext cx="5184576" cy="20954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835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8F8096-D17C-15A7-34ED-DD08BC50AA49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68CD54-D633-5776-71CD-FD7897E3EC30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아래 내용이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반드시 포함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되도록 작성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한다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 </a:t>
              </a:r>
            </a:p>
          </p:txBody>
        </p:sp>
        <p:sp>
          <p:nvSpPr>
            <p:cNvPr id="30" name="그래픽 43">
              <a:extLst>
                <a:ext uri="{FF2B5EF4-FFF2-40B4-BE49-F238E27FC236}">
                  <a16:creationId xmlns:a16="http://schemas.microsoft.com/office/drawing/2014/main" id="{3A85AD0A-F31C-CE36-E2E5-7C20DEA387EC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D4E510B-0EED-2A5E-8638-006E6B51B0CA}"/>
              </a:ext>
            </a:extLst>
          </p:cNvPr>
          <p:cNvGrpSpPr/>
          <p:nvPr/>
        </p:nvGrpSpPr>
        <p:grpSpPr>
          <a:xfrm>
            <a:off x="527467" y="2374880"/>
            <a:ext cx="11076704" cy="3802611"/>
            <a:chOff x="501798" y="2374532"/>
            <a:chExt cx="2122307" cy="380261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6778F2-5DB7-1897-96DC-0A8F7102FD7A}"/>
                </a:ext>
              </a:extLst>
            </p:cNvPr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37" name="사각형: 둥근 위쪽 모서리 36">
                <a:extLst>
                  <a:ext uri="{FF2B5EF4-FFF2-40B4-BE49-F238E27FC236}">
                    <a16:creationId xmlns:a16="http://schemas.microsoft.com/office/drawing/2014/main" id="{C1367EDE-C5B9-6410-78B5-D99E37BE28CC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7DD8991-7341-2EC0-59C1-358D581FFDE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8C3165-79E3-7342-2057-8BE6ECD391B4}"/>
                </a:ext>
              </a:extLst>
            </p:cNvPr>
            <p:cNvSpPr txBox="1"/>
            <p:nvPr/>
          </p:nvSpPr>
          <p:spPr>
            <a:xfrm>
              <a:off x="686991" y="3020892"/>
              <a:ext cx="1704241" cy="2462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200" kern="0" spc="0" dirty="0" err="1">
                  <a:solidFill>
                    <a:schemeClr val="accent1"/>
                  </a:solidFill>
                  <a:effectLst/>
                  <a:latin typeface="+mn-ea"/>
                </a:rPr>
                <a:t>온프레미스</a:t>
              </a:r>
              <a:r>
                <a:rPr lang="ko-KR" altLang="en-US" sz="2200" kern="0" spc="0" dirty="0">
                  <a:solidFill>
                    <a:schemeClr val="accent1"/>
                  </a:solidFill>
                  <a:effectLst/>
                  <a:latin typeface="+mn-ea"/>
                </a:rPr>
                <a:t> 서버에 다양한 기능별 구축을 수행하고자 한다</a:t>
              </a:r>
              <a:r>
                <a:rPr lang="en-US" altLang="ko-KR" sz="2200" kern="0" spc="0" dirty="0">
                  <a:solidFill>
                    <a:schemeClr val="accent1"/>
                  </a:solidFill>
                  <a:effectLst/>
                  <a:latin typeface="+mn-ea"/>
                </a:rPr>
                <a:t>. </a:t>
              </a:r>
              <a:r>
                <a:rPr lang="ko-KR" altLang="en-US" sz="2200" kern="0" spc="0" dirty="0">
                  <a:solidFill>
                    <a:schemeClr val="accent1"/>
                  </a:solidFill>
                  <a:effectLst/>
                  <a:latin typeface="+mn-ea"/>
                </a:rPr>
                <a:t>고객은 웹 페이지를 만들어 자사의 컨텐츠를 서비스하고 싶어하며</a:t>
              </a:r>
              <a:r>
                <a:rPr lang="en-US" altLang="ko-KR" sz="2200" kern="0" spc="0" dirty="0">
                  <a:solidFill>
                    <a:schemeClr val="accent1"/>
                  </a:solidFill>
                  <a:effectLst/>
                  <a:latin typeface="+mn-ea"/>
                </a:rPr>
                <a:t>, </a:t>
              </a:r>
              <a:r>
                <a:rPr lang="ko-KR" altLang="en-US" sz="2200" kern="0" spc="0" dirty="0">
                  <a:solidFill>
                    <a:schemeClr val="accent1"/>
                  </a:solidFill>
                  <a:effectLst/>
                  <a:latin typeface="+mn-ea"/>
                </a:rPr>
                <a:t>웹 메일 구현을 통해 이메일을 자사 서버를 통해 손쉽게 사용하고자 한다</a:t>
              </a:r>
              <a:r>
                <a:rPr lang="en-US" altLang="ko-KR" sz="2200" kern="0" spc="0" dirty="0">
                  <a:solidFill>
                    <a:schemeClr val="accent1"/>
                  </a:solidFill>
                  <a:effectLst/>
                  <a:latin typeface="+mn-ea"/>
                </a:rPr>
                <a:t>. </a:t>
              </a:r>
              <a:r>
                <a:rPr lang="ko-KR" altLang="en-US" sz="2200" kern="0" spc="0" dirty="0">
                  <a:solidFill>
                    <a:schemeClr val="accent1"/>
                  </a:solidFill>
                  <a:effectLst/>
                  <a:latin typeface="+mn-ea"/>
                </a:rPr>
                <a:t>또한 각종 파일 서버를 구현하여 기종을 뛰어넘은 편리한 파일 공유 시스템을 구축하고자 한다</a:t>
              </a:r>
              <a:r>
                <a:rPr lang="en-US" altLang="ko-KR" sz="2200" kern="0" spc="0" dirty="0">
                  <a:solidFill>
                    <a:schemeClr val="accent1"/>
                  </a:solidFill>
                  <a:effectLst/>
                  <a:latin typeface="+mn-ea"/>
                </a:rPr>
                <a:t>. </a:t>
              </a:r>
              <a:r>
                <a:rPr lang="ko-KR" altLang="en-US" sz="2200" kern="0" spc="0" dirty="0">
                  <a:solidFill>
                    <a:schemeClr val="accent1"/>
                  </a:solidFill>
                  <a:effectLst/>
                  <a:latin typeface="+mn-ea"/>
                </a:rPr>
                <a:t>이에 따라 엔지니어인 여러분은 주문 사양에 맞는 서버 구성을 통해 적절한 기능을 구현하고 각각 구현된 다른 서버 기능과 연결하여 원하는 서비스를 제공하려고 한다</a:t>
              </a:r>
              <a:r>
                <a:rPr lang="en-US" altLang="ko-KR" sz="2200" kern="0" spc="0" dirty="0">
                  <a:solidFill>
                    <a:schemeClr val="accent1"/>
                  </a:solidFill>
                  <a:effectLst/>
                  <a:latin typeface="+mn-ea"/>
                </a:rPr>
                <a:t>.</a:t>
              </a:r>
              <a:endParaRPr lang="ko-KR" altLang="en-US" sz="2200" kern="0" spc="0" dirty="0">
                <a:solidFill>
                  <a:schemeClr val="accent1"/>
                </a:solidFill>
                <a:effectLst/>
                <a:latin typeface="+mn-ea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1770B03-F161-6AF9-D353-E57C5CAC3266}"/>
                </a:ext>
              </a:extLst>
            </p:cNvPr>
            <p:cNvGrpSpPr/>
            <p:nvPr/>
          </p:nvGrpSpPr>
          <p:grpSpPr>
            <a:xfrm>
              <a:off x="1334971" y="2374532"/>
              <a:ext cx="408282" cy="351966"/>
              <a:chOff x="311035" y="2131372"/>
              <a:chExt cx="889526" cy="766832"/>
            </a:xfrm>
          </p:grpSpPr>
          <p:sp>
            <p:nvSpPr>
              <p:cNvPr id="33" name="육각형 32">
                <a:extLst>
                  <a:ext uri="{FF2B5EF4-FFF2-40B4-BE49-F238E27FC236}">
                    <a16:creationId xmlns:a16="http://schemas.microsoft.com/office/drawing/2014/main" id="{E80C778C-38AD-5337-A440-E4811BBD2837}"/>
                  </a:ext>
                </a:extLst>
              </p:cNvPr>
              <p:cNvSpPr/>
              <p:nvPr/>
            </p:nvSpPr>
            <p:spPr>
              <a:xfrm>
                <a:off x="311035" y="2131372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02BE1FFB-8FAD-90C3-D054-6D8FD301D624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B50C2C4-EE8E-5165-D61B-8DA66AD179A0}"/>
                  </a:ext>
                </a:extLst>
              </p:cNvPr>
              <p:cNvSpPr txBox="1"/>
              <p:nvPr/>
            </p:nvSpPr>
            <p:spPr>
              <a:xfrm>
                <a:off x="477276" y="2286638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개요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1215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</a:t>
              </a:r>
              <a:r>
                <a:rPr lang="ko-KR" altLang="en-US" sz="28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레포지터리</a:t>
              </a: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서버 구성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06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C09F73A-C1E8-C027-B178-EF2EB31EA30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웹 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레포지터리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 서버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구축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과정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AA2D157E-DC4B-3915-37B9-389E3A4FFCFC}"/>
              </a:ext>
            </a:extLst>
          </p:cNvPr>
          <p:cNvSpPr/>
          <p:nvPr/>
        </p:nvSpPr>
        <p:spPr>
          <a:xfrm>
            <a:off x="2235565" y="3020941"/>
            <a:ext cx="290767" cy="2827409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50" charset="-127"/>
              <a:ea typeface="세방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Process</a:t>
            </a:r>
            <a:endParaRPr lang="ko-KR" altLang="en-US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F94D926-D978-3CED-E480-F2C90DA63374}"/>
              </a:ext>
            </a:extLst>
          </p:cNvPr>
          <p:cNvGrpSpPr/>
          <p:nvPr/>
        </p:nvGrpSpPr>
        <p:grpSpPr>
          <a:xfrm>
            <a:off x="2631923" y="3685220"/>
            <a:ext cx="9211099" cy="673099"/>
            <a:chOff x="2665127" y="3661000"/>
            <a:chExt cx="9211099" cy="67309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E5837F-33ED-4B0A-BE59-F900C8DD2AE7}"/>
                </a:ext>
              </a:extLst>
            </p:cNvPr>
            <p:cNvSpPr/>
            <p:nvPr/>
          </p:nvSpPr>
          <p:spPr>
            <a:xfrm>
              <a:off x="2857501" y="3661000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19EA3D4-16C1-C2D2-3A00-41314A3E6335}"/>
                </a:ext>
              </a:extLst>
            </p:cNvPr>
            <p:cNvGrpSpPr/>
            <p:nvPr/>
          </p:nvGrpSpPr>
          <p:grpSpPr>
            <a:xfrm>
              <a:off x="2665127" y="3812537"/>
              <a:ext cx="408282" cy="351966"/>
              <a:chOff x="450324" y="2128945"/>
              <a:chExt cx="889526" cy="766832"/>
            </a:xfrm>
          </p:grpSpPr>
          <p:sp>
            <p:nvSpPr>
              <p:cNvPr id="50" name="육각형 49">
                <a:extLst>
                  <a:ext uri="{FF2B5EF4-FFF2-40B4-BE49-F238E27FC236}">
                    <a16:creationId xmlns:a16="http://schemas.microsoft.com/office/drawing/2014/main" id="{5CDA4196-E1B2-7E49-518F-8F2F10F6F60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D2201DFF-ED8F-E21C-83BC-E77D5DDD539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A1EEE5-2A25-4981-5450-C4AA5A85F86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Medium" panose="02000603000000020004" pitchFamily="50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50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C8E924-E6BF-22EA-5924-F6AF36A3A462}"/>
                </a:ext>
              </a:extLst>
            </p:cNvPr>
            <p:cNvSpPr txBox="1"/>
            <p:nvPr/>
          </p:nvSpPr>
          <p:spPr>
            <a:xfrm>
              <a:off x="3276219" y="3839506"/>
              <a:ext cx="86000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 err="1"/>
                <a:t>레포지터리</a:t>
              </a:r>
              <a:r>
                <a:rPr lang="ko-KR" altLang="en-US" sz="1400" dirty="0"/>
                <a:t> 다운로드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460BD-FCED-3D3B-D88E-7BA4E871FD67}"/>
              </a:ext>
            </a:extLst>
          </p:cNvPr>
          <p:cNvGrpSpPr/>
          <p:nvPr/>
        </p:nvGrpSpPr>
        <p:grpSpPr>
          <a:xfrm>
            <a:off x="2638615" y="4597922"/>
            <a:ext cx="9095030" cy="673099"/>
            <a:chOff x="2665127" y="4597922"/>
            <a:chExt cx="9095030" cy="67309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0AEF2CD-96BE-6EDB-1CF2-927625F6B439}"/>
                </a:ext>
              </a:extLst>
            </p:cNvPr>
            <p:cNvSpPr/>
            <p:nvPr/>
          </p:nvSpPr>
          <p:spPr>
            <a:xfrm>
              <a:off x="2857501" y="4597922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91F00A3-4D0E-4CB1-0655-054E51789F4A}"/>
                </a:ext>
              </a:extLst>
            </p:cNvPr>
            <p:cNvGrpSpPr/>
            <p:nvPr/>
          </p:nvGrpSpPr>
          <p:grpSpPr>
            <a:xfrm>
              <a:off x="2665127" y="4749120"/>
              <a:ext cx="408282" cy="351966"/>
              <a:chOff x="450324" y="2128945"/>
              <a:chExt cx="889526" cy="766832"/>
            </a:xfrm>
          </p:grpSpPr>
          <p:sp>
            <p:nvSpPr>
              <p:cNvPr id="54" name="육각형 53">
                <a:extLst>
                  <a:ext uri="{FF2B5EF4-FFF2-40B4-BE49-F238E27FC236}">
                    <a16:creationId xmlns:a16="http://schemas.microsoft.com/office/drawing/2014/main" id="{C31EEF7E-1FD0-E48B-A776-0ACBD3B0BC1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C68B973-3659-4454-BD29-CE68FD01C44E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BC77D60-A844-B390-ADE8-FEB89E7E6BC4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Medium" panose="02000603000000020004" pitchFamily="50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50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87B303-51FE-D056-D117-A87B789B4E7C}"/>
                </a:ext>
              </a:extLst>
            </p:cNvPr>
            <p:cNvSpPr txBox="1"/>
            <p:nvPr/>
          </p:nvSpPr>
          <p:spPr>
            <a:xfrm>
              <a:off x="3276220" y="4709456"/>
              <a:ext cx="8176640" cy="388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/>
                <a:t>받은 패키지 위치를 </a:t>
              </a:r>
              <a:r>
                <a:rPr lang="ko-KR" altLang="en-US" sz="1400" dirty="0" err="1"/>
                <a:t>리포지터리로</a:t>
              </a:r>
              <a:r>
                <a:rPr lang="ko-KR" altLang="en-US" sz="1400" dirty="0"/>
                <a:t> 사용할 수 있도록 설정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EB6972-64A2-D199-D99B-9DC2AD775BFD}"/>
              </a:ext>
            </a:extLst>
          </p:cNvPr>
          <p:cNvGrpSpPr/>
          <p:nvPr/>
        </p:nvGrpSpPr>
        <p:grpSpPr>
          <a:xfrm>
            <a:off x="2638615" y="2724078"/>
            <a:ext cx="9095030" cy="673099"/>
            <a:chOff x="2665127" y="2724078"/>
            <a:chExt cx="9095030" cy="67309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C4D692F-24A9-2E64-EDDC-3309FB5D256A}"/>
                </a:ext>
              </a:extLst>
            </p:cNvPr>
            <p:cNvSpPr/>
            <p:nvPr/>
          </p:nvSpPr>
          <p:spPr>
            <a:xfrm>
              <a:off x="2857501" y="2724078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7BB0B9-E2A0-8195-FC06-E1784851614C}"/>
                </a:ext>
              </a:extLst>
            </p:cNvPr>
            <p:cNvSpPr txBox="1"/>
            <p:nvPr/>
          </p:nvSpPr>
          <p:spPr>
            <a:xfrm>
              <a:off x="3276220" y="2917196"/>
              <a:ext cx="83425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 err="1"/>
                <a:t>레포지터리</a:t>
              </a:r>
              <a:r>
                <a:rPr lang="ko-KR" altLang="en-US" sz="1400" dirty="0"/>
                <a:t> 다운을 수행할 디렉터리 생성 및 패키지 다운로드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AE94BE5-34AC-6820-6F4E-6545486CA43D}"/>
                </a:ext>
              </a:extLst>
            </p:cNvPr>
            <p:cNvGrpSpPr/>
            <p:nvPr/>
          </p:nvGrpSpPr>
          <p:grpSpPr>
            <a:xfrm>
              <a:off x="2665127" y="2875954"/>
              <a:ext cx="408282" cy="388045"/>
              <a:chOff x="450324" y="2128945"/>
              <a:chExt cx="889526" cy="845438"/>
            </a:xfrm>
          </p:grpSpPr>
          <p:sp>
            <p:nvSpPr>
              <p:cNvPr id="46" name="육각형 45">
                <a:extLst>
                  <a:ext uri="{FF2B5EF4-FFF2-40B4-BE49-F238E27FC236}">
                    <a16:creationId xmlns:a16="http://schemas.microsoft.com/office/drawing/2014/main" id="{EB4E98E3-EA86-0711-6A3D-B085D6207A8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DC9CD92F-68F5-4F71-873E-C52262D4E4E7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78A259-752C-6DC6-39E8-9778F13F2078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Medium" panose="02000603000000020004" pitchFamily="50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50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123C23-7A76-99C8-0803-53A933D1ACBE}"/>
              </a:ext>
            </a:extLst>
          </p:cNvPr>
          <p:cNvGrpSpPr/>
          <p:nvPr/>
        </p:nvGrpSpPr>
        <p:grpSpPr>
          <a:xfrm>
            <a:off x="2638615" y="5534844"/>
            <a:ext cx="9095030" cy="673099"/>
            <a:chOff x="2665127" y="5534844"/>
            <a:chExt cx="9095030" cy="673099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919741-9825-9507-FEF9-5652C463E060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E8775BF-8025-6B56-33EC-E05C4930BEF3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58" name="육각형 57">
                <a:extLst>
                  <a:ext uri="{FF2B5EF4-FFF2-40B4-BE49-F238E27FC236}">
                    <a16:creationId xmlns:a16="http://schemas.microsoft.com/office/drawing/2014/main" id="{F2B5CC19-848E-CE0D-0EDF-332B4D2DBF1F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9767EC2-0DEE-BA6F-D589-DB61944A0665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DD2F99E-900E-5D0C-7186-254A772638B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Pretendard Medium" panose="02000603000000020004" pitchFamily="50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50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921BBF-1516-FB24-0D8B-3AB3A25A673E}"/>
                </a:ext>
              </a:extLst>
            </p:cNvPr>
            <p:cNvSpPr txBox="1"/>
            <p:nvPr/>
          </p:nvSpPr>
          <p:spPr>
            <a:xfrm>
              <a:off x="3276220" y="5716805"/>
              <a:ext cx="6956034" cy="373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웹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레포지토리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동작 수행 확인</a:t>
              </a:r>
            </a:p>
          </p:txBody>
        </p:sp>
      </p:grp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257705" y="4277173"/>
            <a:ext cx="1918012" cy="1755963"/>
            <a:chOff x="257705" y="4277173"/>
            <a:chExt cx="1918012" cy="1755963"/>
          </a:xfrm>
        </p:grpSpPr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4780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</a:t>
              </a:r>
              <a:r>
                <a:rPr lang="ko-KR" altLang="en-US" sz="28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레포지터리</a:t>
              </a: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서버 구성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06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웹 </a:t>
              </a:r>
              <a:r>
                <a:rPr lang="ko-KR" altLang="en-US" b="1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레포지터리</a:t>
              </a: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서버</a:t>
              </a:r>
              <a:endParaRPr lang="en-US" altLang="ko-KR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6" name="TextBox 19">
            <a:extLst>
              <a:ext uri="{FF2B5EF4-FFF2-40B4-BE49-F238E27FC236}">
                <a16:creationId xmlns:a16="http://schemas.microsoft.com/office/drawing/2014/main" id="{BBB05C6D-B97A-4461-AB21-36F1A11EE486}"/>
              </a:ext>
            </a:extLst>
          </p:cNvPr>
          <p:cNvSpPr txBox="1"/>
          <p:nvPr/>
        </p:nvSpPr>
        <p:spPr>
          <a:xfrm>
            <a:off x="541890" y="2133309"/>
            <a:ext cx="9082501" cy="217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/>
              <a:t>레포지터리</a:t>
            </a:r>
            <a:r>
              <a:rPr lang="ko-KR" altLang="en-US" sz="1600" dirty="0"/>
              <a:t> 다운을 수행할 디렉터리</a:t>
            </a:r>
            <a:r>
              <a:rPr lang="en-US" altLang="ko-KR" sz="1600" dirty="0"/>
              <a:t>(</a:t>
            </a:r>
            <a:r>
              <a:rPr lang="en-US" altLang="ko-KR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/repo</a:t>
            </a:r>
            <a:r>
              <a:rPr lang="en-US" altLang="ko-KR" sz="1600" dirty="0"/>
              <a:t>)</a:t>
            </a:r>
            <a:r>
              <a:rPr lang="ko-KR" altLang="en-US" sz="1600" dirty="0"/>
              <a:t> 생성 패키지 다운로드</a:t>
            </a:r>
            <a:r>
              <a:rPr lang="en-US" altLang="ko-KR" sz="1600" dirty="0"/>
              <a:t>(</a:t>
            </a:r>
            <a:r>
              <a:rPr lang="en-US" altLang="ko-KR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yum-utils </a:t>
            </a:r>
            <a:r>
              <a:rPr lang="en-US" altLang="ko-KR" sz="1600" b="1" dirty="0" err="1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createrepo</a:t>
            </a:r>
            <a:r>
              <a:rPr lang="en-US" altLang="ko-KR" sz="1600" dirty="0"/>
              <a:t>)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effectLst/>
                <a:latin typeface="+mn-ea"/>
                <a:ea typeface="+mn-ea"/>
              </a:rPr>
              <a:t>baseos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ko-KR" altLang="en-US" sz="1600" dirty="0" err="1"/>
              <a:t>레포지토리에서</a:t>
            </a:r>
            <a:r>
              <a:rPr lang="ko-KR" altLang="en-US" sz="1600" dirty="0"/>
              <a:t> 최신 패키지와 메타데이터를 다운로드 및 </a:t>
            </a:r>
            <a:r>
              <a:rPr lang="en-US" altLang="ko-KR" sz="1600" b="1" dirty="0">
                <a:solidFill>
                  <a:srgbClr val="EB5757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repo/</a:t>
            </a:r>
            <a:r>
              <a:rPr lang="ko-KR" altLang="en-US" sz="16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/>
              <a:t>디렉토리에 저장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3A5408C-4478-4512-8F9F-33AAFB8481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09"/>
          <a:stretch/>
        </p:blipFill>
        <p:spPr>
          <a:xfrm>
            <a:off x="5411924" y="2598478"/>
            <a:ext cx="6572811" cy="12864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4B44BB6-1204-4DC1-99C7-87793035A1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1924" y="4309097"/>
            <a:ext cx="5599682" cy="23495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5458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</a:t>
              </a:r>
              <a:r>
                <a:rPr lang="ko-KR" altLang="en-US" sz="28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레포지터리</a:t>
              </a: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서버 구성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06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웹 </a:t>
              </a:r>
              <a:r>
                <a:rPr lang="ko-KR" altLang="en-US" b="1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레포지터리</a:t>
              </a: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서버</a:t>
              </a:r>
              <a:endParaRPr lang="en-US" altLang="ko-KR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6" name="TextBox 19">
            <a:extLst>
              <a:ext uri="{FF2B5EF4-FFF2-40B4-BE49-F238E27FC236}">
                <a16:creationId xmlns:a16="http://schemas.microsoft.com/office/drawing/2014/main" id="{BBB05C6D-B97A-4461-AB21-36F1A11EE486}"/>
              </a:ext>
            </a:extLst>
          </p:cNvPr>
          <p:cNvSpPr txBox="1"/>
          <p:nvPr/>
        </p:nvSpPr>
        <p:spPr>
          <a:xfrm>
            <a:off x="541891" y="2133309"/>
            <a:ext cx="5554109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+mn-ea"/>
                <a:ea typeface="+mn-ea"/>
              </a:rPr>
              <a:t>생성한 웹 </a:t>
            </a:r>
            <a:r>
              <a:rPr lang="ko-KR" altLang="en-US" sz="1600" dirty="0" err="1">
                <a:latin typeface="+mn-ea"/>
                <a:ea typeface="+mn-ea"/>
              </a:rPr>
              <a:t>레포지터리를</a:t>
            </a:r>
            <a:r>
              <a:rPr lang="ko-KR" altLang="en-US" sz="1600" dirty="0">
                <a:latin typeface="+mn-ea"/>
                <a:ea typeface="+mn-ea"/>
              </a:rPr>
              <a:t> 공식 </a:t>
            </a:r>
            <a:r>
              <a:rPr lang="en-US" altLang="ko-KR" sz="1600" b="1" dirty="0" err="1">
                <a:latin typeface="+mn-ea"/>
                <a:ea typeface="+mn-ea"/>
              </a:rPr>
              <a:t>dnf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ko-KR" altLang="en-US" sz="1600" dirty="0" err="1">
                <a:latin typeface="+mn-ea"/>
                <a:ea typeface="+mn-ea"/>
              </a:rPr>
              <a:t>레</a:t>
            </a:r>
            <a:r>
              <a:rPr lang="ko-KR" altLang="en-US" sz="1600" dirty="0" err="1"/>
              <a:t>포지토리</a:t>
            </a:r>
            <a:r>
              <a:rPr lang="ko-KR" altLang="en-US" sz="1600" dirty="0" err="1">
                <a:latin typeface="+mn-ea"/>
                <a:ea typeface="+mn-ea"/>
              </a:rPr>
              <a:t>로</a:t>
            </a:r>
            <a:r>
              <a:rPr lang="ko-KR" altLang="en-US" sz="1600" dirty="0">
                <a:latin typeface="+mn-ea"/>
                <a:ea typeface="+mn-ea"/>
              </a:rPr>
              <a:t> 설정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+mn-ea"/>
                <a:ea typeface="+mn-ea"/>
              </a:rPr>
              <a:t>웹 페이지를 통해서 확인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C1AF80E-3597-4F33-B0B2-176690844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77" y="2275702"/>
            <a:ext cx="5191850" cy="13717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B48284A-CE99-4487-8F4C-85C2842E75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42" b="38292"/>
          <a:stretch/>
        </p:blipFill>
        <p:spPr>
          <a:xfrm>
            <a:off x="6180177" y="3861048"/>
            <a:ext cx="4115780" cy="227255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7D20E2B-B03B-4639-8C91-DB243B5B2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77" y="2254655"/>
            <a:ext cx="5191850" cy="13717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54EA522-89BC-4DA1-90F9-25952D0928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42" b="38292"/>
          <a:stretch/>
        </p:blipFill>
        <p:spPr>
          <a:xfrm>
            <a:off x="6180177" y="3840001"/>
            <a:ext cx="4115780" cy="2272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2903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</a:t>
              </a:r>
              <a:r>
                <a:rPr lang="ko-KR" altLang="en-US" sz="28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레포지터리</a:t>
              </a: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서버 구성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06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Pretendard Medium" panose="02000603000000020004" pitchFamily="50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웹 </a:t>
              </a:r>
              <a:r>
                <a:rPr lang="ko-KR" altLang="en-US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레포지터리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클라이언트</a:t>
              </a:r>
              <a:endParaRPr lang="en-US" altLang="ko-KR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6" name="TextBox 19">
            <a:extLst>
              <a:ext uri="{FF2B5EF4-FFF2-40B4-BE49-F238E27FC236}">
                <a16:creationId xmlns:a16="http://schemas.microsoft.com/office/drawing/2014/main" id="{BBB05C6D-B97A-4461-AB21-36F1A11EE486}"/>
              </a:ext>
            </a:extLst>
          </p:cNvPr>
          <p:cNvSpPr txBox="1"/>
          <p:nvPr/>
        </p:nvSpPr>
        <p:spPr>
          <a:xfrm>
            <a:off x="541891" y="2133309"/>
            <a:ext cx="5554109" cy="337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+mn-ea"/>
                <a:ea typeface="+mn-ea"/>
              </a:rPr>
              <a:t>다른 서버에서 웹 </a:t>
            </a:r>
            <a:r>
              <a:rPr lang="ko-KR" altLang="en-US" sz="1600" dirty="0" err="1">
                <a:latin typeface="+mn-ea"/>
                <a:ea typeface="+mn-ea"/>
              </a:rPr>
              <a:t>레포지터리를</a:t>
            </a:r>
            <a:r>
              <a:rPr lang="ko-KR" altLang="en-US" sz="1600" dirty="0">
                <a:latin typeface="+mn-ea"/>
                <a:ea typeface="+mn-ea"/>
              </a:rPr>
              <a:t> 사용을 위해 </a:t>
            </a:r>
            <a:r>
              <a:rPr lang="en-US" altLang="ko-KR" sz="1600" dirty="0">
                <a:latin typeface="+mn-ea"/>
                <a:ea typeface="+mn-ea"/>
              </a:rPr>
              <a:t>/</a:t>
            </a:r>
            <a:r>
              <a:rPr lang="en-US" altLang="ko-KR" sz="1600" dirty="0" err="1">
                <a:latin typeface="+mn-ea"/>
                <a:ea typeface="+mn-ea"/>
              </a:rPr>
              <a:t>etc</a:t>
            </a:r>
            <a:r>
              <a:rPr lang="en-US" altLang="ko-KR" sz="1600" dirty="0">
                <a:latin typeface="+mn-ea"/>
                <a:ea typeface="+mn-ea"/>
              </a:rPr>
              <a:t>/</a:t>
            </a:r>
            <a:r>
              <a:rPr lang="en-US" altLang="ko-KR" sz="1600" dirty="0" err="1">
                <a:latin typeface="+mn-ea"/>
                <a:ea typeface="+mn-ea"/>
              </a:rPr>
              <a:t>yum.repos.d</a:t>
            </a:r>
            <a:r>
              <a:rPr lang="en-US" altLang="ko-KR" sz="1600" dirty="0">
                <a:latin typeface="+mn-ea"/>
                <a:ea typeface="+mn-ea"/>
              </a:rPr>
              <a:t>/</a:t>
            </a:r>
            <a:r>
              <a:rPr lang="en-US" altLang="ko-KR" sz="1600" dirty="0" err="1">
                <a:latin typeface="+mn-ea"/>
                <a:ea typeface="+mn-ea"/>
              </a:rPr>
              <a:t>webrepo.repo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생성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+mn-ea"/>
                <a:ea typeface="+mn-ea"/>
              </a:rPr>
              <a:t>기존 </a:t>
            </a:r>
            <a:r>
              <a:rPr lang="ko-KR" altLang="en-US" sz="1600" dirty="0" err="1">
                <a:latin typeface="+mn-ea"/>
                <a:ea typeface="+mn-ea"/>
              </a:rPr>
              <a:t>설치되어있는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ko-KR" altLang="en-US" sz="1600" dirty="0" err="1">
                <a:latin typeface="+mn-ea"/>
                <a:ea typeface="+mn-ea"/>
              </a:rPr>
              <a:t>레포지터리</a:t>
            </a:r>
            <a:r>
              <a:rPr lang="ko-KR" altLang="en-US" sz="1600" dirty="0">
                <a:latin typeface="+mn-ea"/>
                <a:ea typeface="+mn-ea"/>
              </a:rPr>
              <a:t> 삭제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en-US" altLang="ko-KR" sz="1600" b="1" dirty="0" err="1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dnf</a:t>
            </a:r>
            <a:r>
              <a:rPr lang="en-US" altLang="ko-KR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clean 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>
                <a:latin typeface="+mn-ea"/>
                <a:ea typeface="+mn-ea"/>
              </a:rPr>
              <a:t>레포지터리</a:t>
            </a:r>
            <a:r>
              <a:rPr lang="ko-KR" altLang="en-US" sz="1600" dirty="0">
                <a:latin typeface="+mn-ea"/>
                <a:ea typeface="+mn-ea"/>
              </a:rPr>
              <a:t> 생성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en-US" altLang="ko-KR" sz="1600" b="1" dirty="0" err="1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dnf</a:t>
            </a:r>
            <a:r>
              <a:rPr lang="en-US" altLang="ko-KR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makecache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>
                <a:latin typeface="+mn-ea"/>
                <a:ea typeface="+mn-ea"/>
              </a:rPr>
              <a:t>레포지터리</a:t>
            </a:r>
            <a:r>
              <a:rPr lang="ko-KR" altLang="en-US" sz="1600" dirty="0">
                <a:latin typeface="+mn-ea"/>
                <a:ea typeface="+mn-ea"/>
              </a:rPr>
              <a:t> 리스트 확인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en-US" altLang="ko-KR" sz="1600" b="1" dirty="0" err="1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dnf</a:t>
            </a:r>
            <a:r>
              <a:rPr lang="en-US" altLang="ko-KR" sz="1600" b="1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repolist</a:t>
            </a:r>
            <a:endParaRPr lang="en-US" altLang="ko-KR" sz="1600" b="1" dirty="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C1AF80E-3597-4F33-B0B2-176690844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5333" y="2179637"/>
            <a:ext cx="5249651" cy="17733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61E28A0-6B02-42E6-934C-3DC588A483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3792" y="4869160"/>
            <a:ext cx="7758797" cy="979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2688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07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Ansible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을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활용한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AWS EC2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웹 서버 자동 구축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31AB7C40-6529-4100-A8D7-847A66DFB74A}"/>
              </a:ext>
            </a:extLst>
          </p:cNvPr>
          <p:cNvSpPr txBox="1"/>
          <p:nvPr/>
        </p:nvSpPr>
        <p:spPr>
          <a:xfrm>
            <a:off x="532824" y="2083385"/>
            <a:ext cx="1135981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Ansible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서버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노드 생성 과정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–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인스턴스 이름 입력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E4C7D14-B1E4-6D46-BB2A-2255EFEAB1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29163" r="36415" b="4948"/>
          <a:stretch/>
        </p:blipFill>
        <p:spPr>
          <a:xfrm>
            <a:off x="299356" y="2564244"/>
            <a:ext cx="5796644" cy="3964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B0AA4CC-3ED7-66D5-7E59-2B6FF2AEFF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35785" r="36711" b="3725"/>
          <a:stretch/>
        </p:blipFill>
        <p:spPr>
          <a:xfrm>
            <a:off x="6212733" y="2564243"/>
            <a:ext cx="5796644" cy="39640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6273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5F9E-DC83-0BE8-0194-8E5236A4F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AC6ADD-A40F-7B01-E0AA-E8467EDE3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7BE8E80D-D7E5-AE71-5848-F25EF22D0EEA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D6D18E7-91C9-0C76-EC47-6C447CC10CF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0E704D-3B31-3348-2EB7-411ECB2C1CAA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E75739-E042-8380-6B10-E83F5F52C129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07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7A34A7-39E5-48F0-AE1E-D57EEB6F4D1A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7693F-7805-A2EA-04AE-78F6471DAF9F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3BD2D9-D977-20AA-F575-4FC0B32C3E95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3DF813-7CDA-5A60-D434-EB52530165E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Ansible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을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활용한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AWS EC2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웹 서버 자동 구축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D4D7E230-C81A-A5EF-50F2-AF98A822B7E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13084215-3C65-B798-3375-BA58F5B01C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5F44398-55A2-10A4-4B8A-BCAFD76D174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D7583350-B130-9854-6EB2-97E77B50B0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4EA9C24F-1800-BE60-E990-8E31DC694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E5F7E935-FEE2-BE5D-90A5-4E3756D26DCD}"/>
              </a:ext>
            </a:extLst>
          </p:cNvPr>
          <p:cNvSpPr txBox="1"/>
          <p:nvPr/>
        </p:nvSpPr>
        <p:spPr>
          <a:xfrm>
            <a:off x="532824" y="2083385"/>
            <a:ext cx="1135981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Ansible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서버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노드 생성 과정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–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키 페어 생성 및 선택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FE5921-9A32-5268-1ABF-01F7296EF6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9" t="33441" r="34524" b="13189"/>
          <a:stretch/>
        </p:blipFill>
        <p:spPr>
          <a:xfrm>
            <a:off x="1336675" y="2800561"/>
            <a:ext cx="3760774" cy="37648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C22CFF-6C97-ED12-0774-85147821E7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68159" r="47107" b="12640"/>
          <a:stretch/>
        </p:blipFill>
        <p:spPr>
          <a:xfrm>
            <a:off x="5289442" y="2832936"/>
            <a:ext cx="5616624" cy="1258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16B4BF-E9E0-F490-397E-2A00A1F3E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24570" r="36711" b="17035"/>
          <a:stretch/>
        </p:blipFill>
        <p:spPr>
          <a:xfrm>
            <a:off x="5289442" y="4208316"/>
            <a:ext cx="3627254" cy="23571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8476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D74DC-8917-184D-A6CE-3779AF4D4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C7DD71C6-35B7-FD8B-3ED2-BC19124AC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911E792C-EE8F-F799-6FFC-D4335C2607CC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90556C-0004-0ACD-FD95-8007765539E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CFD7B0-45BC-48DE-00E6-C40EBF6F52E3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914FC5-C2A5-7595-E091-0662ABC199A4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07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655BC6-37D7-CE8E-93EA-8327EE2288B6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5F472B-C2B6-BCA0-4C69-55888094761A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6A8C04B-8E73-0BC7-0906-88D7F165BD55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40DCFCF-2885-D281-7296-B350696064C9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Ansible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을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활용한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AWS EC2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웹 서버 자동 구축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47F3AAAA-A26E-1062-D684-9CD3E9CF06BE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04F95AC6-A306-4553-C41D-F8680DCB57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0CE8231-F01E-59B8-515E-8726B015567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70258A3-9301-A664-F2D0-B1F941ECEC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5441C288-0875-9555-B0EF-513A67E75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095B375C-F541-ABCB-F7B7-DDA2A7CD08DA}"/>
              </a:ext>
            </a:extLst>
          </p:cNvPr>
          <p:cNvSpPr txBox="1"/>
          <p:nvPr/>
        </p:nvSpPr>
        <p:spPr>
          <a:xfrm>
            <a:off x="532824" y="2083385"/>
            <a:ext cx="1135981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- Ansible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서버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노드 생성 과정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– SSH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접속 과정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BE7610-F2D5-A27F-B09D-50F20B346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5" t="22897" r="43799" b="14289"/>
          <a:stretch/>
        </p:blipFill>
        <p:spPr>
          <a:xfrm>
            <a:off x="449207" y="2649378"/>
            <a:ext cx="5328592" cy="41163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2C9A38-9F21-DC78-4BEA-F3DEC5B056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33" y="2654949"/>
            <a:ext cx="6042056" cy="40639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99988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3A23A-E635-D326-78D1-29B580875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055D4EF-1942-3365-D395-7107D3768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C335A5EE-DD5F-0BA4-45CC-D77CAA965ADA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BD6B8F-4C2E-FD67-48BA-17C9A68DD695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BBC43-15AD-8F29-D2BA-826BDD7CC5F1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81B85A-8542-C7B3-7E9A-CA372A350F64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07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E133EA-B8CE-06F6-7C51-5ADEC5467091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04013-87CB-D821-558D-8716BB09BA19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B6DAFE-73A4-A9C7-AF30-866506C06922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F14B91-7F31-9C40-C93D-2A1693452365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Ansible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을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활용한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AWS EC2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웹 서버 자동 구축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F904EFF8-C2A8-82CA-3F8B-A435DD85FAD9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AF9D15DA-02E0-4D41-B618-4B8BBE6AD2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359EEEA-6197-F26C-F5B2-6EDE56908B0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6D35C7C0-0686-46B8-E80D-860957247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AFF6ED9C-A70D-E424-20EB-B1D675E39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TextBox 1">
            <a:extLst>
              <a:ext uri="{FF2B5EF4-FFF2-40B4-BE49-F238E27FC236}">
                <a16:creationId xmlns:a16="http://schemas.microsoft.com/office/drawing/2014/main" id="{49438BB7-D797-9025-06F4-A1167DDDF68B}"/>
              </a:ext>
            </a:extLst>
          </p:cNvPr>
          <p:cNvSpPr txBox="1"/>
          <p:nvPr/>
        </p:nvSpPr>
        <p:spPr>
          <a:xfrm>
            <a:off x="532824" y="2083385"/>
            <a:ext cx="1135981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- Ansible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서버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노드 생성 과정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– SSH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접속 과정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F77548-03FC-3523-511B-EBB57B6E89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1" t="9343" r="44389" b="35784"/>
          <a:stretch/>
        </p:blipFill>
        <p:spPr>
          <a:xfrm>
            <a:off x="6285363" y="2739166"/>
            <a:ext cx="5220580" cy="3595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E3FE42-F787-AE02-E922-A081AD3058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2" y="2898827"/>
            <a:ext cx="5353050" cy="2390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0699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F769A-1396-BB0F-CD29-7EE1F453C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3A789446-7A96-EF0D-48FF-BC5A74DD6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654783F8-A6C3-4F6A-24D1-D420FBC33A3E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123BAC-C6F5-BBC6-A58C-D1E245FEA68E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5988F1-2528-BE9D-35E3-5695C564F55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AD151D-D780-325B-5A1C-51D70FA6B8E3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07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84DA9-A62D-885F-D334-8402FDE0D0F8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2483BA-F9E6-792B-1DF8-F990DBDCB16F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5715944-EE2E-AA01-BF5D-5FFF238132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4E465C-7FF5-A6D7-850C-A365DFE7C32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Ansible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을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활용한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AWS EC2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웹 서버 자동 구축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C43A4642-CF0A-9F6F-2A3C-1A32AC99C79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DFBF703-DE6B-53FE-18E9-8FA62ED58C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8B950BC-97A4-5EEB-F2CC-3C0BFCF819B6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BD03EBF6-39EB-34C1-5F2B-00595A680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4A203481-3002-439F-D695-98B07E3C5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TextBox 1">
            <a:extLst>
              <a:ext uri="{FF2B5EF4-FFF2-40B4-BE49-F238E27FC236}">
                <a16:creationId xmlns:a16="http://schemas.microsoft.com/office/drawing/2014/main" id="{27A8A84E-49ED-6999-1B84-1919EB1619A9}"/>
              </a:ext>
            </a:extLst>
          </p:cNvPr>
          <p:cNvSpPr txBox="1"/>
          <p:nvPr/>
        </p:nvSpPr>
        <p:spPr>
          <a:xfrm>
            <a:off x="532824" y="2083385"/>
            <a:ext cx="1135981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- Ansible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서버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노드 생성 과정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– SSH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접속 과정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D91A17-74AE-0B6B-3165-B9AEFD7DC6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1" t="9343" r="47323" b="38462"/>
          <a:stretch/>
        </p:blipFill>
        <p:spPr>
          <a:xfrm>
            <a:off x="743615" y="2826920"/>
            <a:ext cx="4862879" cy="3420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57F09D-AC86-F014-6FC9-F292B31299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1" t="9343" r="48545" b="45145"/>
          <a:stretch/>
        </p:blipFill>
        <p:spPr>
          <a:xfrm>
            <a:off x="5807968" y="2833822"/>
            <a:ext cx="5394980" cy="34134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936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12B6C-0A12-4D87-45A9-07F910DA0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EBA197FA-6E1B-08C1-76D5-7920D967B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9C670EC3-06F0-9E2B-6BD6-56E2156717C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1028B8-99FF-6289-E8F3-BD0B3F41C93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CD82BF-0A78-C2CE-04A5-FA3351603AB4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01502A-0F98-1687-ABC7-3A963ADA8AB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07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84A3A2-0F9A-6B1F-70A4-587D97B73417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28CA6-955E-F815-3C63-7AE9232E14C2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4E9746-1407-3385-EE76-F39767B4F99E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0D2F74-7EDC-9DBC-9C69-E1B54C2AACF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Ansible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을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활용한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AWS EC2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웹 서버 자동 구축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7E53A329-6DE5-D8F9-516F-F5470DD78135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824252F4-47CC-74BE-820F-409B65F56A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7AC3F97-92F1-575D-CA6D-0D65D13F70A3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EB9D8366-F11F-D97B-C69B-DDB48E0CAC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86BFFC33-44DC-14B7-4598-72E7D4E23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TextBox 1">
            <a:extLst>
              <a:ext uri="{FF2B5EF4-FFF2-40B4-BE49-F238E27FC236}">
                <a16:creationId xmlns:a16="http://schemas.microsoft.com/office/drawing/2014/main" id="{5DBEF93E-B3B2-5881-CD00-1E2E59F8265F}"/>
              </a:ext>
            </a:extLst>
          </p:cNvPr>
          <p:cNvSpPr txBox="1"/>
          <p:nvPr/>
        </p:nvSpPr>
        <p:spPr>
          <a:xfrm>
            <a:off x="532824" y="2083385"/>
            <a:ext cx="1135981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- Ansible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서버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노드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IP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확인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Ping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테스트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A3AB45-7A15-8269-AD18-82DCEC8C99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1" t="9893" r="44979" b="19499"/>
          <a:stretch/>
        </p:blipFill>
        <p:spPr>
          <a:xfrm>
            <a:off x="1276547" y="2587936"/>
            <a:ext cx="4423409" cy="3975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DF65A31-2207-C916-F9AB-6B33B5FE17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t="9343" r="44767" b="21243"/>
          <a:stretch/>
        </p:blipFill>
        <p:spPr>
          <a:xfrm>
            <a:off x="6404958" y="2587935"/>
            <a:ext cx="4423409" cy="39118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664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62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02822"/>
            <a:ext cx="12192000" cy="24760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50319A63-EEC9-AE23-9154-1967DC66FC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0217" y="5066972"/>
            <a:ext cx="1999541" cy="120217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39B013D-B50F-06B5-F3F4-1DB673F0E9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3225" y="5066973"/>
            <a:ext cx="1999541" cy="120217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F2F4DDD-524D-D7FF-5873-09AC1AF7B7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1472" y="2316634"/>
            <a:ext cx="2580231" cy="143158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A0579E1-D483-AC35-A57F-FC611364E6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4035" y="3797631"/>
            <a:ext cx="2577828" cy="119855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4347000-0128-661C-DD31-0B0E6261A3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4035" y="2312018"/>
            <a:ext cx="2580231" cy="143594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BB7689A-8679-0378-299B-9E78F54F88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3876" y="3794718"/>
            <a:ext cx="2577827" cy="120597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4E7D8A3-ABB4-95C5-D5E1-6A21040E14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8222" y="2312018"/>
            <a:ext cx="2515783" cy="143447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A4BC5AA-9FB7-8B3F-CA9F-B4B7D0D9E35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8223" y="3797631"/>
            <a:ext cx="2533856" cy="120597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02B9E11-CCC6-0FDC-5466-DC8E5A387CD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8221" y="5066973"/>
            <a:ext cx="1957975" cy="1205972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8A72C895-A50C-EC0C-7427-BD0ACCF601E2}"/>
              </a:ext>
            </a:extLst>
          </p:cNvPr>
          <p:cNvSpPr/>
          <p:nvPr/>
        </p:nvSpPr>
        <p:spPr>
          <a:xfrm>
            <a:off x="1103842" y="2484724"/>
            <a:ext cx="715757" cy="154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E205634-18F8-0840-51DB-9A5F7B1691A7}"/>
              </a:ext>
            </a:extLst>
          </p:cNvPr>
          <p:cNvSpPr/>
          <p:nvPr/>
        </p:nvSpPr>
        <p:spPr>
          <a:xfrm>
            <a:off x="1126366" y="3794958"/>
            <a:ext cx="475572" cy="113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244F85-D892-00FA-60AE-CE6A76D3F8C7}"/>
              </a:ext>
            </a:extLst>
          </p:cNvPr>
          <p:cNvSpPr/>
          <p:nvPr/>
        </p:nvSpPr>
        <p:spPr>
          <a:xfrm>
            <a:off x="3748732" y="3794718"/>
            <a:ext cx="872177" cy="116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9A84053-23E5-A3EB-B225-C65D5C60721D}"/>
              </a:ext>
            </a:extLst>
          </p:cNvPr>
          <p:cNvSpPr/>
          <p:nvPr/>
        </p:nvSpPr>
        <p:spPr>
          <a:xfrm>
            <a:off x="6478605" y="3794718"/>
            <a:ext cx="465043" cy="65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7C5F7E-7A84-4355-AD16-19121C8EE81F}"/>
              </a:ext>
            </a:extLst>
          </p:cNvPr>
          <p:cNvSpPr/>
          <p:nvPr/>
        </p:nvSpPr>
        <p:spPr>
          <a:xfrm>
            <a:off x="3760211" y="2319704"/>
            <a:ext cx="764165" cy="80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5AE9797-DB27-B11D-8088-8144F83B8CC1}"/>
              </a:ext>
            </a:extLst>
          </p:cNvPr>
          <p:cNvSpPr/>
          <p:nvPr/>
        </p:nvSpPr>
        <p:spPr>
          <a:xfrm>
            <a:off x="6489180" y="2316140"/>
            <a:ext cx="1139552" cy="84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1544710-AB13-2763-9FB6-4540102339A0}"/>
              </a:ext>
            </a:extLst>
          </p:cNvPr>
          <p:cNvSpPr/>
          <p:nvPr/>
        </p:nvSpPr>
        <p:spPr>
          <a:xfrm>
            <a:off x="3036293" y="5092123"/>
            <a:ext cx="817620" cy="126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6591C1A-301A-B900-95A3-76BC37DF3273}"/>
              </a:ext>
            </a:extLst>
          </p:cNvPr>
          <p:cNvSpPr/>
          <p:nvPr/>
        </p:nvSpPr>
        <p:spPr>
          <a:xfrm>
            <a:off x="5090180" y="5096345"/>
            <a:ext cx="733371" cy="132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0F37AC-FD71-6F70-972A-E1FC22AE7A85}"/>
              </a:ext>
            </a:extLst>
          </p:cNvPr>
          <p:cNvSpPr/>
          <p:nvPr/>
        </p:nvSpPr>
        <p:spPr>
          <a:xfrm>
            <a:off x="657367" y="6182801"/>
            <a:ext cx="804764" cy="92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C2C3E36D-63BF-CA04-0B16-3367E57384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80076" y="5066971"/>
            <a:ext cx="1722988" cy="120597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593F7C67-C2F6-81AE-8568-3A3C32F2BB79}"/>
              </a:ext>
            </a:extLst>
          </p:cNvPr>
          <p:cNvSpPr/>
          <p:nvPr/>
        </p:nvSpPr>
        <p:spPr>
          <a:xfrm>
            <a:off x="8722145" y="2312019"/>
            <a:ext cx="2962086" cy="39571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1.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팀원간 접속을 위해 네트워크 어댑터 추가 후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  <a:latin typeface="+mj-ea"/>
                <a:ea typeface="+mj-ea"/>
              </a:rPr>
              <a:t>브릿지로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 변경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2.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웹 서버 구동을 위한 패키지 설치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(httpd, </a:t>
            </a:r>
            <a:r>
              <a:rPr lang="en-US" altLang="ko-KR" sz="1400" b="1" dirty="0" err="1">
                <a:solidFill>
                  <a:schemeClr val="tx1"/>
                </a:solidFill>
                <a:latin typeface="+mj-ea"/>
                <a:ea typeface="+mj-ea"/>
              </a:rPr>
              <a:t>php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*, </a:t>
            </a:r>
            <a:r>
              <a:rPr lang="en-US" altLang="ko-KR" sz="1400" b="1" dirty="0" err="1">
                <a:solidFill>
                  <a:schemeClr val="tx1"/>
                </a:solidFill>
                <a:latin typeface="+mj-ea"/>
                <a:ea typeface="+mj-ea"/>
              </a:rPr>
              <a:t>mariadb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 algn="ctr"/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3.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설치 되었는지 확인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(rpm -qi)</a:t>
            </a:r>
          </a:p>
          <a:p>
            <a:pPr algn="ctr"/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4.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서비스 활성화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방화벽 개방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  <a:latin typeface="+mj-ea"/>
                <a:ea typeface="+mj-ea"/>
              </a:rPr>
              <a:t>systemctl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 –-now enable)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(firewall-</a:t>
            </a:r>
            <a:r>
              <a:rPr lang="en-US" altLang="ko-KR" sz="1400" b="1" dirty="0" err="1">
                <a:solidFill>
                  <a:schemeClr val="tx1"/>
                </a:solidFill>
                <a:latin typeface="+mj-ea"/>
                <a:ea typeface="+mj-ea"/>
              </a:rPr>
              <a:t>cmd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 –-add-service=httpd)</a:t>
            </a:r>
          </a:p>
          <a:p>
            <a:pPr algn="ctr"/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5.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크롬에 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10.0.1.127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5AEAC7-A7E2-6049-B9FC-BD41ADA6C4F8}"/>
              </a:ext>
            </a:extLst>
          </p:cNvPr>
          <p:cNvSpPr/>
          <p:nvPr/>
        </p:nvSpPr>
        <p:spPr>
          <a:xfrm>
            <a:off x="2603940" y="5511214"/>
            <a:ext cx="1587194" cy="621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2FDBAC-A63B-B0A7-5525-A0435AE28EDC}"/>
              </a:ext>
            </a:extLst>
          </p:cNvPr>
          <p:cNvSpPr/>
          <p:nvPr/>
        </p:nvSpPr>
        <p:spPr>
          <a:xfrm>
            <a:off x="6861027" y="5072703"/>
            <a:ext cx="365977" cy="84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B522E1E-A1C9-AEF4-0B2A-D1E078423730}"/>
              </a:ext>
            </a:extLst>
          </p:cNvPr>
          <p:cNvCxnSpPr>
            <a:cxnSpLocks/>
          </p:cNvCxnSpPr>
          <p:nvPr/>
        </p:nvCxnSpPr>
        <p:spPr>
          <a:xfrm>
            <a:off x="6848200" y="5142335"/>
            <a:ext cx="180000" cy="46800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D417B6-7BBA-FF45-9F60-D0C7FD804B7C}"/>
              </a:ext>
            </a:extLst>
          </p:cNvPr>
          <p:cNvSpPr txBox="1"/>
          <p:nvPr/>
        </p:nvSpPr>
        <p:spPr>
          <a:xfrm>
            <a:off x="6980988" y="5679967"/>
            <a:ext cx="1234419" cy="3231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10.0.1.127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76E6A61-FA22-817E-E427-AAD627F239FE}"/>
              </a:ext>
            </a:extLst>
          </p:cNvPr>
          <p:cNvCxnSpPr>
            <a:cxnSpLocks/>
          </p:cNvCxnSpPr>
          <p:nvPr/>
        </p:nvCxnSpPr>
        <p:spPr>
          <a:xfrm flipV="1">
            <a:off x="1370111" y="5887388"/>
            <a:ext cx="356171" cy="289959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DB3EBB-1E5E-201F-4010-1F83F9ED1D17}"/>
              </a:ext>
            </a:extLst>
          </p:cNvPr>
          <p:cNvSpPr txBox="1"/>
          <p:nvPr/>
        </p:nvSpPr>
        <p:spPr>
          <a:xfrm>
            <a:off x="1233387" y="5538304"/>
            <a:ext cx="1249697" cy="3231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10.0.1.127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B3B214-CD20-7922-4398-1DED9E875F72}"/>
              </a:ext>
            </a:extLst>
          </p:cNvPr>
          <p:cNvSpPr txBox="1"/>
          <p:nvPr/>
        </p:nvSpPr>
        <p:spPr>
          <a:xfrm>
            <a:off x="628610" y="514105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A3E5BB-20EC-8FDE-81D9-2A2B4D25DF58}"/>
              </a:ext>
            </a:extLst>
          </p:cNvPr>
          <p:cNvSpPr txBox="1"/>
          <p:nvPr/>
        </p:nvSpPr>
        <p:spPr>
          <a:xfrm>
            <a:off x="2665260" y="2316635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331EE5-EA6F-43B5-4544-EDF274F6A1FA}"/>
              </a:ext>
            </a:extLst>
          </p:cNvPr>
          <p:cNvSpPr txBox="1"/>
          <p:nvPr/>
        </p:nvSpPr>
        <p:spPr>
          <a:xfrm>
            <a:off x="5357052" y="228341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F061B2-A79F-DCC6-F1EF-BBEE03724402}"/>
              </a:ext>
            </a:extLst>
          </p:cNvPr>
          <p:cNvSpPr txBox="1"/>
          <p:nvPr/>
        </p:nvSpPr>
        <p:spPr>
          <a:xfrm>
            <a:off x="8078540" y="22786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CBEA0-FC39-FBAE-F4D6-F5773A96543B}"/>
              </a:ext>
            </a:extLst>
          </p:cNvPr>
          <p:cNvSpPr txBox="1"/>
          <p:nvPr/>
        </p:nvSpPr>
        <p:spPr>
          <a:xfrm>
            <a:off x="2693966" y="3809621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170515-910C-BBA1-4870-F810A3452B49}"/>
              </a:ext>
            </a:extLst>
          </p:cNvPr>
          <p:cNvSpPr txBox="1"/>
          <p:nvPr/>
        </p:nvSpPr>
        <p:spPr>
          <a:xfrm>
            <a:off x="5386534" y="379471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3B4E38-8B2B-02F9-58D3-E2EF03D6B978}"/>
              </a:ext>
            </a:extLst>
          </p:cNvPr>
          <p:cNvSpPr txBox="1"/>
          <p:nvPr/>
        </p:nvSpPr>
        <p:spPr>
          <a:xfrm>
            <a:off x="8078540" y="380053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887C9A-2471-C729-65D2-B2914C21687C}"/>
              </a:ext>
            </a:extLst>
          </p:cNvPr>
          <p:cNvSpPr txBox="1"/>
          <p:nvPr/>
        </p:nvSpPr>
        <p:spPr>
          <a:xfrm>
            <a:off x="4239859" y="531341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DA5A8A-7580-37F3-900C-EFC2F8236A3E}"/>
              </a:ext>
            </a:extLst>
          </p:cNvPr>
          <p:cNvSpPr txBox="1"/>
          <p:nvPr/>
        </p:nvSpPr>
        <p:spPr>
          <a:xfrm>
            <a:off x="6329718" y="503445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A8E9FE-4A76-D13C-A827-183EB5554389}"/>
              </a:ext>
            </a:extLst>
          </p:cNvPr>
          <p:cNvSpPr txBox="1"/>
          <p:nvPr/>
        </p:nvSpPr>
        <p:spPr>
          <a:xfrm>
            <a:off x="8140204" y="5096345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49B9C58-A5AC-CEF9-C39C-04C84AAFE886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7720A6-596F-AAD6-487E-E20EE53F489A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웹 서버와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DB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서버 구성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27" name="그래픽 43">
              <a:extLst>
                <a:ext uri="{FF2B5EF4-FFF2-40B4-BE49-F238E27FC236}">
                  <a16:creationId xmlns:a16="http://schemas.microsoft.com/office/drawing/2014/main" id="{E393EBD8-57AB-2656-0A48-679B5D3C6701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37324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5412F-C4D9-8DDD-DB8B-EA87C898B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EE7EB8E-3034-DD5D-D34B-8E8A7D6F7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A3A6C877-B4DF-8503-30D3-71DE35A605EF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FB3331-9174-EAE5-9927-E077447171A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A16553-E303-D69F-ACCD-132577D70487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E91BF4-9BAC-BDDC-8706-172CF6E9C519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07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7E2CD1-350B-F60A-2A7F-4A0F47D7A32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1C161-6B25-D025-045C-9ACF0D0CA39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2B6424F-B947-3706-65D2-8F3F7128299D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CEA543-1B71-6FAD-8DAC-7318EC9248AB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Ansible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을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활용한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AWS EC2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웹 서버 자동 구축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8C83572F-6299-F0C5-1DC4-930DAD1F50BB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AD8A1210-01AE-377F-A2FD-51AB36C2DA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63A9805-EE92-6C1D-390D-309711DF9AA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49043702-A40D-3C8B-7874-525089DFF1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DA631B05-456A-20BD-02B6-F0F1C108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AC656316-30E9-0B8D-07B5-086539117074}"/>
              </a:ext>
            </a:extLst>
          </p:cNvPr>
          <p:cNvSpPr txBox="1"/>
          <p:nvPr/>
        </p:nvSpPr>
        <p:spPr>
          <a:xfrm>
            <a:off x="532824" y="2083385"/>
            <a:ext cx="1135981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- Ansible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서버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노드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IP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확인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Ping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테스트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– Ping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실패로 방화벽 오픈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78D3A2-ADEB-D80B-CFD6-6BA5F2D372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8" t="22624" r="1630" b="40632"/>
          <a:stretch/>
        </p:blipFill>
        <p:spPr>
          <a:xfrm>
            <a:off x="733480" y="2907603"/>
            <a:ext cx="5146496" cy="2407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FFC955C-CD79-18CF-9BD7-735FA811E2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24570" r="39074" b="26925"/>
          <a:stretch/>
        </p:blipFill>
        <p:spPr>
          <a:xfrm>
            <a:off x="6115546" y="2912616"/>
            <a:ext cx="5619018" cy="2740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59538D-1CE6-FC8B-ADC8-5582D1EBCAC1}"/>
              </a:ext>
            </a:extLst>
          </p:cNvPr>
          <p:cNvSpPr/>
          <p:nvPr/>
        </p:nvSpPr>
        <p:spPr>
          <a:xfrm>
            <a:off x="6212733" y="5049180"/>
            <a:ext cx="5521831" cy="2663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7448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54DE0-C3FD-854C-4EDE-0E7EC5451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283E61B1-D3AD-4E7E-0CE6-2FFB7F33A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28642ECB-1E5B-6084-5605-A645018D8712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51D3E0-4610-EC40-7378-F79EF8BCEFF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8176E5-84A5-F786-300F-5DEAEA1856E8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F10B82-2169-6C2E-3800-327B043ADFA0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07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C84D972-7600-20F1-D291-46EC23020160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4502D-C4BB-FEAC-6298-BD1B75BA7470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CDD342-9BA6-3F3D-A7FD-69843BF7DFBB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04455D-8319-B6DA-7235-8A31D6DFD370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Ansible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을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활용한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AWS EC2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웹 서버 자동 구축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3B7C71AA-D983-0BD2-2D82-814FD777952F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40E99F34-1EBF-6EC6-EB4C-2090A8B7D6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A8861E4-D0A3-E6D2-71D8-D5F57FD7E81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AA21E361-C55E-DB59-459B-38A73C196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05D201B0-6993-27EB-249D-4A98D74D2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41BE5795-0373-D2B1-BAE6-FA5D95F9A372}"/>
              </a:ext>
            </a:extLst>
          </p:cNvPr>
          <p:cNvSpPr txBox="1"/>
          <p:nvPr/>
        </p:nvSpPr>
        <p:spPr>
          <a:xfrm>
            <a:off x="532824" y="2083385"/>
            <a:ext cx="1135981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- Ansible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서버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노드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IP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확인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Ping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테스트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– Ping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테스트 성공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A1F51C-569A-6993-3EDA-F982FC5AD2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1" t="9343" r="44979" b="4399"/>
          <a:stretch/>
        </p:blipFill>
        <p:spPr>
          <a:xfrm>
            <a:off x="1811524" y="2775508"/>
            <a:ext cx="3456384" cy="37947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45116B-DEC6-07A2-6AE5-423929DDAF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9" t="9894" r="45275" b="4948"/>
          <a:stretch/>
        </p:blipFill>
        <p:spPr>
          <a:xfrm>
            <a:off x="6324600" y="2858061"/>
            <a:ext cx="3422747" cy="36659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4012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EC635-580A-25C6-7ECE-C5C7362F1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C775E7C6-008D-75D7-B31C-12CE9C68D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E974C596-FA0B-2C9D-8A5C-369009325F4B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926C2D-F423-B663-DD33-F66D641AECBB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697F03-680D-396A-92C0-79FDFD5970FF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BEDDC3-694E-1850-7395-38FBE32D1A0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07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1BF89C-BDF9-8BCB-49DE-D4BF0C33FFE5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79018-E04D-1640-37DC-B28566B45807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67E49E-A406-97FD-D13B-E8E47689F39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2CC082-3ADD-E52F-5EA9-DA5D88FBDC3D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Ansible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을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활용한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AWS EC2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웹 서버 자동 구축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D09292B-EED4-3872-C052-F0671D5F0204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7DE3764-C177-DFBF-A22C-770932F4FF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A8EDCE5-A149-8D12-9347-6C98A85050D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A9A0262B-109D-0114-D18A-1E29FCE4A4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56FAA223-C49A-4E5D-70E6-DDFE3C60F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TextBox 1">
            <a:extLst>
              <a:ext uri="{FF2B5EF4-FFF2-40B4-BE49-F238E27FC236}">
                <a16:creationId xmlns:a16="http://schemas.microsoft.com/office/drawing/2014/main" id="{CF03A041-2112-8E89-49CF-BA0B588B0348}"/>
              </a:ext>
            </a:extLst>
          </p:cNvPr>
          <p:cNvSpPr txBox="1"/>
          <p:nvPr/>
        </p:nvSpPr>
        <p:spPr>
          <a:xfrm>
            <a:off x="532824" y="2083385"/>
            <a:ext cx="1135981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- Ansible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패키지 설치 및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etc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/ansible/hosts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에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Ansible Node IP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추가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2D002C-15E4-A008-F7E6-8E4293A6E0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6" t="9893" r="37597" b="2759"/>
          <a:stretch/>
        </p:blipFill>
        <p:spPr>
          <a:xfrm>
            <a:off x="945544" y="2715617"/>
            <a:ext cx="4104456" cy="38611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4FB93F-3D42-9288-064F-24D4D9D3B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4" t="9343" r="46697" b="34617"/>
          <a:stretch/>
        </p:blipFill>
        <p:spPr>
          <a:xfrm>
            <a:off x="5519936" y="2775507"/>
            <a:ext cx="5155112" cy="38013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7534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D5EE0-A6CA-37B7-4BD3-DA8BA7EFE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449903FC-A657-2798-4FA7-3BFF3118C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AB6F3FB0-29D4-8C6E-1179-D81C8132794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ADCD22-EBBE-A80F-959D-C5A08134E4F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3A33F4-8654-4045-E7C4-88BA594374AD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B22E61-95C7-0084-B403-3ADD32C4B008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07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10DB6F-6EEE-D8CD-734A-5EEDB12CAFA7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C2AE4-A87C-1F0E-9808-AA2AC5816505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BEA827-5904-0916-768C-172F427E100F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DE739B-0ABB-A2E6-C124-E912C1F4228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Ansible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을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활용한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AWS EC2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웹 서버 자동 구축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8C7F7434-348D-1051-CB68-D88F81180A0F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C79677AC-E33A-D69D-E497-E40DA3A4D9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5FDF204-C09E-367E-10BF-BD4B85AD00B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149C1E99-ECE7-E0FD-D7DA-72AB9DD805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586EE92B-9156-9EC8-38E8-568A7FCF4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3FAF4025-3C03-8C84-EA21-41EF2076D53D}"/>
              </a:ext>
            </a:extLst>
          </p:cNvPr>
          <p:cNvSpPr txBox="1"/>
          <p:nvPr/>
        </p:nvSpPr>
        <p:spPr>
          <a:xfrm>
            <a:off x="532824" y="2083385"/>
            <a:ext cx="1135981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- Ansible Ping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오류로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ec2-user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계정 생성 및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etc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/ssh/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sshd_config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파일에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Password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인증 허용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CEC142-5C0F-A4A4-0453-5D8F6ED29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1" t="79192" r="46669" b="2677"/>
          <a:stretch/>
        </p:blipFill>
        <p:spPr>
          <a:xfrm>
            <a:off x="376102" y="2942229"/>
            <a:ext cx="5048872" cy="11881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A4AC75-86AA-3EBB-4AB7-51475F090A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2" t="81869" r="57382" b="5498"/>
          <a:stretch/>
        </p:blipFill>
        <p:spPr>
          <a:xfrm>
            <a:off x="5615532" y="2910825"/>
            <a:ext cx="6200366" cy="12195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5A0F38-E4B7-DF8E-C9CB-A6B841062F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1" t="79119" r="56497" b="2760"/>
          <a:stretch/>
        </p:blipFill>
        <p:spPr>
          <a:xfrm>
            <a:off x="5597971" y="4261929"/>
            <a:ext cx="6200366" cy="20320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534A1C-F92A-E904-C2ED-5711D30D9C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1" t="75822" r="58564" b="2760"/>
          <a:stretch/>
        </p:blipFill>
        <p:spPr>
          <a:xfrm>
            <a:off x="376102" y="4294355"/>
            <a:ext cx="5048872" cy="20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909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83253-4866-293E-262D-28C9320E4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136C1AD-DBCF-D4EE-4449-9AC61548C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2E54CFE1-C000-F17B-02DA-187DC4B1D33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E7EE93-6BEC-2BD4-A7EF-1EEFC87689C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7BFE9D-B6A9-C9B1-9CD1-1DE47ABDE347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321A8A-C9D1-3AD3-F03B-6810C0200944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07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2297DA-022B-9056-F986-A153DFFF1440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99342-42D1-A6F9-5BC1-5D80A1F2A78D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B41D34-45D9-70AF-D6EB-65970FDD9B08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FF44EE-6B67-A00A-42F9-1D70DD13BEEA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Ansible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을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활용한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AWS EC2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웹 서버 자동 구축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348A6075-BA2E-5702-2A42-461F028EE5F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5F272E96-2015-773C-5E67-7C93F074D9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7203211-DF3A-BC52-7882-7CC9F00B2220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E3B70EFE-6D28-290D-EC9A-69044A4D9F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0EF7B51C-E197-2C22-B87D-6354899D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3016F94F-F7AF-02FD-AEF5-362EB4423874}"/>
              </a:ext>
            </a:extLst>
          </p:cNvPr>
          <p:cNvSpPr txBox="1"/>
          <p:nvPr/>
        </p:nvSpPr>
        <p:spPr>
          <a:xfrm>
            <a:off x="532824" y="2083385"/>
            <a:ext cx="1135981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- Ansible Playbook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작성 시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–k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옵션 생략하기 위해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ssh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키 교환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1C0BAC-A93A-29D5-775B-DC74FB56DF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1" t="46704" r="38187" b="1965"/>
          <a:stretch/>
        </p:blipFill>
        <p:spPr>
          <a:xfrm>
            <a:off x="440436" y="2878371"/>
            <a:ext cx="5976664" cy="33638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29C6BE-351C-2A60-F808-FE988942A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2" t="80500" r="57382" b="1966"/>
          <a:stretch/>
        </p:blipFill>
        <p:spPr>
          <a:xfrm>
            <a:off x="6534280" y="2886132"/>
            <a:ext cx="5224941" cy="16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788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E4E59-6C15-C378-6F62-027243CD7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E4F339DD-7EE4-0DF1-8233-98F89A35C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A56A5A13-682B-3B4E-38C4-F83CE98CBEA2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119A53-87C4-D24B-187A-76BA3BC5EF1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135375-405B-9EC6-FDB1-76A73FCAFBB4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0D3366-835D-A9C5-EC9A-B6758FCB9488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07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D544DD9-7D14-0252-0816-60E6B64ADC06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EB74E-D29E-ACB7-DC3A-A887F95C5137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55501B-9413-5CD9-DF3B-F3CAA4569002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D4F4A1-FDAF-4AB8-1F7B-3ABAA40D8E87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Ansible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을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활용한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AWS EC2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웹 서버 자동 구축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3F3122FA-54AF-098F-613B-B95AA88FF626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335BA2DF-BD1D-AC87-0059-1F71EB6D4B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0E62C9B-B3C6-5F26-1228-C4C24DF4E8F9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F5E0EEE0-29DB-EEB2-C91E-35C6A44FC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8953327C-6FB7-9379-6E80-6A130808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9FA7E0F5-39EA-BF8A-87F9-6B6571B13FED}"/>
              </a:ext>
            </a:extLst>
          </p:cNvPr>
          <p:cNvSpPr txBox="1"/>
          <p:nvPr/>
        </p:nvSpPr>
        <p:spPr>
          <a:xfrm>
            <a:off x="532824" y="2083385"/>
            <a:ext cx="1135981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- Ansible Playbook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실행을 위한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yaml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파일 생성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CB496B-BC59-B53B-4375-CE2B11AC56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1" t="9894" r="56201" b="3849"/>
          <a:stretch/>
        </p:blipFill>
        <p:spPr>
          <a:xfrm>
            <a:off x="1083337" y="2626560"/>
            <a:ext cx="2632080" cy="39355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A2EA4C-2036-2B80-FC6C-72D3C0814C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1" t="9894" r="58270" b="3849"/>
          <a:stretch/>
        </p:blipFill>
        <p:spPr>
          <a:xfrm>
            <a:off x="4364167" y="2626560"/>
            <a:ext cx="2456608" cy="39355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C2EB56-C2FE-8505-B339-23637FA7CF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1" t="9343" r="44979" b="8245"/>
          <a:stretch/>
        </p:blipFill>
        <p:spPr>
          <a:xfrm>
            <a:off x="7358091" y="2641190"/>
            <a:ext cx="3724031" cy="390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98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09F93-60E2-AA3F-F9C7-8A1B63686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0215CE6F-9B8F-4F22-0CE9-6C1FBA6C9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EFCA1B4-987B-08E6-F281-45CE9EDEF56F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895C6-E23E-76F4-E1E4-306B5CBBBDD9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00240E-26FB-4B20-83F7-E1CBB945FDE2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B3704E-A5CE-1423-9C9B-782FB083BA80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07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B5BA2A-3573-EF7B-D206-2BD0E2E27EB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6DF7A-969C-EBCC-77F3-AAD0EFFFA5C3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28A4DB-CE93-D534-A7E0-DA3A72281BFB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5A5134-3980-EAC7-CC43-75F30BD7BFA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Ansible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을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활용한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AWS EC2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웹 서버 자동 구축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36CDA2D5-86A3-A2D7-0AA9-6E979B47A730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7066B0A-7A48-A455-7022-00E0E4E4E7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3EAFCAA-1440-916C-43BE-DF06B164A927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A56B6FF9-1E45-B5FD-DFAF-E9D1D3F197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B6BA3470-0855-DB5E-B87F-E40E9BBAD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E0F02B78-4BA9-8AB4-662B-2587A17F2B12}"/>
              </a:ext>
            </a:extLst>
          </p:cNvPr>
          <p:cNvSpPr txBox="1"/>
          <p:nvPr/>
        </p:nvSpPr>
        <p:spPr>
          <a:xfrm>
            <a:off x="532824" y="2083385"/>
            <a:ext cx="1135981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- Ansible Playbook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실행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AD5007-2CE4-D3EB-4E2E-B65158B8F1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6" t="9343" r="59450" b="2760"/>
          <a:stretch/>
        </p:blipFill>
        <p:spPr>
          <a:xfrm>
            <a:off x="1009440" y="2613093"/>
            <a:ext cx="2638287" cy="39410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D6110AF-D2B9-9FDE-51C2-2AA984FF49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9" t="9894" r="50000" b="1964"/>
          <a:stretch/>
        </p:blipFill>
        <p:spPr>
          <a:xfrm>
            <a:off x="4007397" y="2627255"/>
            <a:ext cx="3098735" cy="394109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EDCC46-2386-32D7-E207-47719A0AE5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5" t="9894" r="37872" b="4948"/>
          <a:stretch/>
        </p:blipFill>
        <p:spPr>
          <a:xfrm>
            <a:off x="7538995" y="2613093"/>
            <a:ext cx="4225123" cy="3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794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02BC7-0DB1-FF51-4836-06830039E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63051A3F-D434-DAA7-EE1C-E1256403E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C3EA0167-9B15-2991-69F5-BD4362D9BF9C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9E98D9-6587-BE32-7E75-BFEC6350C96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8D10BF-645C-2CB5-E0CC-34AE550BE123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26122C-9CC7-7B2B-AD4D-03A4FAAE775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07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875C11-1B24-8CC2-6FAE-01605933D37C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58F07D-21F2-B509-355D-96D4CCC0EE9B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7C03B45-FAF5-7AD3-CC48-C144FC4D49C6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0411CE-BCAC-285C-D5E4-D5274963A6F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Ansible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을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활용한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AWS EC2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웹 서버 자동 구축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9208C9-802D-9A56-43D1-2EA968EB6E80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54D78B1A-1AF8-F75F-BDB7-849E112A88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440778A-9ECD-91C0-9A97-3440E6C19EB6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6AF9F14E-36E2-81FA-063A-AE74C1946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5B22F3CD-677E-6433-E136-C0419F9E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ECD89BD0-2FF9-B5E9-14CC-92FB161EBD8E}"/>
              </a:ext>
            </a:extLst>
          </p:cNvPr>
          <p:cNvSpPr txBox="1"/>
          <p:nvPr/>
        </p:nvSpPr>
        <p:spPr>
          <a:xfrm>
            <a:off x="532824" y="2083385"/>
            <a:ext cx="1135981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- Ansible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실행 결과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– httpd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설치 및 서비스 활성화 후 웹페이지 접속 불가 방화벽 허용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8C5BC5-EE1C-202F-1C0E-09684F7D26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8" t="21159" r="34052" b="29122"/>
          <a:stretch/>
        </p:blipFill>
        <p:spPr>
          <a:xfrm>
            <a:off x="875419" y="2789212"/>
            <a:ext cx="4925195" cy="2295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DB45A4-D988-502F-5608-D2E6AFCDB0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8" t="24570" r="6885" b="25711"/>
          <a:stretch/>
        </p:blipFill>
        <p:spPr>
          <a:xfrm>
            <a:off x="874493" y="5152160"/>
            <a:ext cx="4926121" cy="16388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6F09AC-CE19-24E2-1630-233665064F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1" r="22241"/>
          <a:stretch/>
        </p:blipFill>
        <p:spPr>
          <a:xfrm>
            <a:off x="5945220" y="2784143"/>
            <a:ext cx="4577323" cy="27814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54570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9DEF-FA24-EBC8-2709-6646CB24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4BEDCE79-4DEC-C00B-73CB-85F0A700E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8F4ED16-AE2B-D1B5-DB88-24C0702E2C3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B81239-BE5B-089C-EC00-4D2B28B520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CA5ED-EB5A-8ACB-1406-9D778184D64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FAA5B-2AED-A0C8-C82D-2E14A4CDC03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07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8CEE06-B28B-6CD6-FD36-1AF89880ACE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DB852-D66D-7F76-37CC-132EF921992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EAB12C-8221-F2BC-4177-3A668D3286F5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A871B3-78DB-4FF7-E08F-23053675912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Ansible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을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활용한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AWS EC2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웹 서버 자동 구축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57BBC2A-F728-B83F-4413-0DCC92F2FA4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B07F5D2-F8CC-D633-0E6A-3A5D4A8D94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6013B3-3A3A-65BE-C596-9009C0D5E6A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2C1FED60-C65F-2A4C-CEA1-0047E783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C845DDD-F446-F917-3982-6DBD379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1F363B22-8E35-233D-3D9D-1159220D3A0D}"/>
              </a:ext>
            </a:extLst>
          </p:cNvPr>
          <p:cNvSpPr txBox="1"/>
          <p:nvPr/>
        </p:nvSpPr>
        <p:spPr>
          <a:xfrm>
            <a:off x="532824" y="2083385"/>
            <a:ext cx="1135981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- Ansible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실행 결과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–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서비스 상태 확인 및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NFS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서버 파일 생성 테스트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CE5181-1A75-3297-D66A-F3E9B4D6C5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1" t="83514" r="63584" b="2759"/>
          <a:stretch/>
        </p:blipFill>
        <p:spPr>
          <a:xfrm>
            <a:off x="517370" y="2653351"/>
            <a:ext cx="3024336" cy="944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D91404-D3FF-CBF6-4F84-0274922ED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1" t="90656" r="31691" b="1965"/>
          <a:stretch/>
        </p:blipFill>
        <p:spPr>
          <a:xfrm>
            <a:off x="541891" y="3742645"/>
            <a:ext cx="6768752" cy="4835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534479B-6EC3-E56C-1013-81BE450F2E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1" t="61669" r="31691" b="3849"/>
          <a:stretch/>
        </p:blipFill>
        <p:spPr>
          <a:xfrm>
            <a:off x="541891" y="4297964"/>
            <a:ext cx="6768752" cy="2259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C822565-019B-6BAC-8CC5-4BC85AF7AE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1" t="67204" r="62403" b="19499"/>
          <a:stretch/>
        </p:blipFill>
        <p:spPr>
          <a:xfrm>
            <a:off x="3880063" y="2639313"/>
            <a:ext cx="3430580" cy="9883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4916A6-75DA-7489-4926-5D422FB97D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1" t="70329" r="62698" b="26375"/>
          <a:stretch/>
        </p:blipFill>
        <p:spPr>
          <a:xfrm>
            <a:off x="7479583" y="2706008"/>
            <a:ext cx="3802406" cy="2748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6292D53-60DC-6036-9841-600969B636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6" t="90657" r="67423" b="2259"/>
          <a:stretch/>
        </p:blipFill>
        <p:spPr>
          <a:xfrm>
            <a:off x="7470218" y="3094318"/>
            <a:ext cx="3811771" cy="50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EF98F-03CD-F749-BF24-021740DBB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FF247D3A-2DDE-0747-4602-43A4D550AB54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4AA380-1CE7-EC08-B071-7727D91C164D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F3F796-93A0-3665-8AB8-948050A29C83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E6B229-2992-7F19-6121-6123FCAB66D9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5A2AD4-BC49-182A-4286-D46620FE16C6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41FB1-FA21-F983-65C5-02276B14F726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BC76874-27CF-40D5-D27F-7485EA0186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09026"/>
            <a:ext cx="12192000" cy="24140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B3954DF-339D-DCCF-539D-9C931646ABDE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FBA50AC1-3C7F-104D-7616-DDF8BEADDF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A0D6FDED-8A7C-0004-3DA4-E1D4127C0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382C5AA-9FFB-BDBC-3CE9-44FF8B89B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384" y="5217436"/>
            <a:ext cx="2228258" cy="10661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180D06-E373-F224-5138-D12FE83AC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384" y="4175417"/>
            <a:ext cx="2235954" cy="9511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1E328B-C3E0-653D-7FB4-C5350192A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6454" y="3735134"/>
            <a:ext cx="2958694" cy="12231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CE5F5E-0548-768C-4D5C-16A29E3DE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384" y="3197171"/>
            <a:ext cx="2228218" cy="9124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3763FA-130D-ECDF-8809-92F16BAFF5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7534" y="2312876"/>
            <a:ext cx="2563302" cy="39600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9DD5D1-F85F-1621-6CD4-FFB594DC0F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384" y="2311630"/>
            <a:ext cx="2235954" cy="859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329767-D7AE-D9E2-142B-DF2EB82007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6454" y="2304573"/>
            <a:ext cx="2958694" cy="13360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71AC2E3-1AEF-E350-C350-E308BB12E4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3062" y="5050013"/>
            <a:ext cx="2962086" cy="125413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A87367-E16B-8E83-4BA9-29CCCF9E8B89}"/>
              </a:ext>
            </a:extLst>
          </p:cNvPr>
          <p:cNvSpPr/>
          <p:nvPr/>
        </p:nvSpPr>
        <p:spPr>
          <a:xfrm>
            <a:off x="3539716" y="2322579"/>
            <a:ext cx="1997339" cy="271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20961D-ABCE-3511-B872-432B0593DABD}"/>
              </a:ext>
            </a:extLst>
          </p:cNvPr>
          <p:cNvSpPr/>
          <p:nvPr/>
        </p:nvSpPr>
        <p:spPr>
          <a:xfrm>
            <a:off x="3730342" y="3994288"/>
            <a:ext cx="1081634" cy="268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DFEC46-B548-8C61-494E-A9C0565C7EB1}"/>
              </a:ext>
            </a:extLst>
          </p:cNvPr>
          <p:cNvSpPr/>
          <p:nvPr/>
        </p:nvSpPr>
        <p:spPr>
          <a:xfrm>
            <a:off x="3730341" y="5063516"/>
            <a:ext cx="1277858" cy="188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D6C442-1ACB-630E-965C-1E0329EC384C}"/>
              </a:ext>
            </a:extLst>
          </p:cNvPr>
          <p:cNvSpPr/>
          <p:nvPr/>
        </p:nvSpPr>
        <p:spPr>
          <a:xfrm>
            <a:off x="3730341" y="5384033"/>
            <a:ext cx="709735" cy="188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D71216-6A70-E35F-0BA8-3D5765AF2580}"/>
              </a:ext>
            </a:extLst>
          </p:cNvPr>
          <p:cNvSpPr/>
          <p:nvPr/>
        </p:nvSpPr>
        <p:spPr>
          <a:xfrm>
            <a:off x="8732217" y="2311630"/>
            <a:ext cx="2962086" cy="39613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1.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크롬에 워드프레스 검색 후 페이지 접속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다운로드 링크 주소 복사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 algn="ctr">
              <a:buAutoNum type="arabicPeriod"/>
            </a:pP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2. Html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으로 들어가서 </a:t>
            </a:r>
            <a:r>
              <a:rPr lang="en-US" altLang="ko-KR" sz="1400" b="1" dirty="0" err="1">
                <a:solidFill>
                  <a:schemeClr val="tx1"/>
                </a:solidFill>
                <a:latin typeface="+mj-ea"/>
                <a:ea typeface="+mj-ea"/>
              </a:rPr>
              <a:t>wget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명령어를 사용하여 워드프레스 다운로드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(cd /var/www/html)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  <a:latin typeface="+mj-ea"/>
                <a:ea typeface="+mj-ea"/>
              </a:rPr>
              <a:t>wget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  <a:hlinkClick r:id="rId14"/>
              </a:rPr>
              <a:t>http://ko.wordpress~~~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 algn="ctr"/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3.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압축해제 후 소유자와 그룹 변경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  <a:latin typeface="+mj-ea"/>
                <a:ea typeface="+mj-ea"/>
              </a:rPr>
              <a:t>심볼릭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 링크 생성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(unzip –q latest~~)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  <a:latin typeface="+mj-ea"/>
                <a:ea typeface="+mj-ea"/>
              </a:rPr>
              <a:t>chown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 –R </a:t>
            </a:r>
            <a:r>
              <a:rPr lang="en-US" altLang="ko-KR" sz="1400" b="1" dirty="0" err="1">
                <a:solidFill>
                  <a:schemeClr val="tx1"/>
                </a:solidFill>
                <a:latin typeface="+mj-ea"/>
                <a:ea typeface="+mj-ea"/>
              </a:rPr>
              <a:t>apache.apache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~~)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(ln –s </a:t>
            </a:r>
            <a:r>
              <a:rPr lang="en-US" altLang="ko-KR" sz="1400" b="1" dirty="0" err="1">
                <a:solidFill>
                  <a:schemeClr val="tx1"/>
                </a:solidFill>
                <a:latin typeface="+mj-ea"/>
                <a:ea typeface="+mj-ea"/>
              </a:rPr>
              <a:t>wordpress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 wp)</a:t>
            </a:r>
          </a:p>
          <a:p>
            <a:pPr algn="ctr"/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4.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이후 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10.0.1.127/wp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 크롬에 검색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2A2FC9-ED76-EB59-B5F9-FAB9B8AAEEC3}"/>
              </a:ext>
            </a:extLst>
          </p:cNvPr>
          <p:cNvSpPr txBox="1"/>
          <p:nvPr/>
        </p:nvSpPr>
        <p:spPr>
          <a:xfrm>
            <a:off x="2343919" y="267297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DED78C-D8BA-6C38-9D42-3705006BC47F}"/>
              </a:ext>
            </a:extLst>
          </p:cNvPr>
          <p:cNvSpPr txBox="1"/>
          <p:nvPr/>
        </p:nvSpPr>
        <p:spPr>
          <a:xfrm>
            <a:off x="699220" y="327729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0526C8-320B-0B44-AEE6-DE0E129EFBC4}"/>
              </a:ext>
            </a:extLst>
          </p:cNvPr>
          <p:cNvSpPr txBox="1"/>
          <p:nvPr/>
        </p:nvSpPr>
        <p:spPr>
          <a:xfrm>
            <a:off x="682545" y="4218471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8BDD5A-6E96-4C74-CF46-AE14953DC7A8}"/>
              </a:ext>
            </a:extLst>
          </p:cNvPr>
          <p:cNvSpPr txBox="1"/>
          <p:nvPr/>
        </p:nvSpPr>
        <p:spPr>
          <a:xfrm>
            <a:off x="682545" y="5280235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6F03E5-7896-5C7C-F972-7708647E14A6}"/>
              </a:ext>
            </a:extLst>
          </p:cNvPr>
          <p:cNvSpPr txBox="1"/>
          <p:nvPr/>
        </p:nvSpPr>
        <p:spPr>
          <a:xfrm>
            <a:off x="5394999" y="303265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CBED04-6FF0-E99C-595A-C84797D5FAC2}"/>
              </a:ext>
            </a:extLst>
          </p:cNvPr>
          <p:cNvSpPr txBox="1"/>
          <p:nvPr/>
        </p:nvSpPr>
        <p:spPr>
          <a:xfrm>
            <a:off x="5449837" y="380962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657983-B5D7-082F-911C-78B4FAB560D4}"/>
              </a:ext>
            </a:extLst>
          </p:cNvPr>
          <p:cNvSpPr txBox="1"/>
          <p:nvPr/>
        </p:nvSpPr>
        <p:spPr>
          <a:xfrm>
            <a:off x="5430211" y="516525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323C22-3A73-1AD4-81F9-C027AF946B18}"/>
              </a:ext>
            </a:extLst>
          </p:cNvPr>
          <p:cNvSpPr txBox="1"/>
          <p:nvPr/>
        </p:nvSpPr>
        <p:spPr>
          <a:xfrm>
            <a:off x="7968208" y="263790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D7768E-0118-D33A-B97D-6A79DE429B8B}"/>
              </a:ext>
            </a:extLst>
          </p:cNvPr>
          <p:cNvSpPr/>
          <p:nvPr/>
        </p:nvSpPr>
        <p:spPr>
          <a:xfrm>
            <a:off x="6324600" y="2332253"/>
            <a:ext cx="671500" cy="136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479C6EA-3083-634D-FE04-DC1A57D770DD}"/>
              </a:ext>
            </a:extLst>
          </p:cNvPr>
          <p:cNvCxnSpPr>
            <a:cxnSpLocks/>
          </p:cNvCxnSpPr>
          <p:nvPr/>
        </p:nvCxnSpPr>
        <p:spPr>
          <a:xfrm>
            <a:off x="6318410" y="2468453"/>
            <a:ext cx="84723" cy="56419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593EFA-0151-41AF-16D7-DEEDCCD99480}"/>
              </a:ext>
            </a:extLst>
          </p:cNvPr>
          <p:cNvSpPr txBox="1"/>
          <p:nvPr/>
        </p:nvSpPr>
        <p:spPr>
          <a:xfrm>
            <a:off x="6062864" y="3081478"/>
            <a:ext cx="1402269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10.0.1.127/wp</a:t>
            </a:r>
            <a:endParaRPr lang="ko-KR" altLang="en-US" sz="1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0C4E2E-68CD-FCFE-B933-0C3118C70E9C}"/>
              </a:ext>
            </a:extLst>
          </p:cNvPr>
          <p:cNvSpPr txBox="1"/>
          <p:nvPr/>
        </p:nvSpPr>
        <p:spPr>
          <a:xfrm>
            <a:off x="826106" y="2591737"/>
            <a:ext cx="1234419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워드프레스</a:t>
            </a:r>
            <a:r>
              <a:rPr lang="en-US" altLang="ko-KR" sz="1200" dirty="0">
                <a:solidFill>
                  <a:schemeClr val="bg1"/>
                </a:solidFill>
              </a:rPr>
              <a:t>.org</a:t>
            </a:r>
            <a:r>
              <a:rPr lang="ko-KR" altLang="en-US" sz="1200" dirty="0">
                <a:solidFill>
                  <a:schemeClr val="bg1"/>
                </a:solidFill>
              </a:rPr>
              <a:t> 한국어 클릭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BAF52C-6F87-4274-A345-08D8A589A197}"/>
              </a:ext>
            </a:extLst>
          </p:cNvPr>
          <p:cNvSpPr txBox="1"/>
          <p:nvPr/>
        </p:nvSpPr>
        <p:spPr>
          <a:xfrm>
            <a:off x="879240" y="3668155"/>
            <a:ext cx="12344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다운로드 클릭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3920544-DF89-ADC7-3370-70C2A9642939}"/>
              </a:ext>
            </a:extLst>
          </p:cNvPr>
          <p:cNvSpPr/>
          <p:nvPr/>
        </p:nvSpPr>
        <p:spPr>
          <a:xfrm>
            <a:off x="2407216" y="3221411"/>
            <a:ext cx="360041" cy="1522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44F4278-5A47-EB18-31E8-159FDEECD84F}"/>
              </a:ext>
            </a:extLst>
          </p:cNvPr>
          <p:cNvCxnSpPr>
            <a:cxnSpLocks/>
          </p:cNvCxnSpPr>
          <p:nvPr/>
        </p:nvCxnSpPr>
        <p:spPr>
          <a:xfrm flipH="1">
            <a:off x="2123607" y="3359600"/>
            <a:ext cx="283288" cy="30119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FA502A1-903A-ABD2-3BD4-A5F1DD82A435}"/>
              </a:ext>
            </a:extLst>
          </p:cNvPr>
          <p:cNvSpPr/>
          <p:nvPr/>
        </p:nvSpPr>
        <p:spPr>
          <a:xfrm>
            <a:off x="823416" y="4620018"/>
            <a:ext cx="903201" cy="243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7FCE97-421F-220A-0CB8-D53C8ABCB151}"/>
              </a:ext>
            </a:extLst>
          </p:cNvPr>
          <p:cNvSpPr txBox="1"/>
          <p:nvPr/>
        </p:nvSpPr>
        <p:spPr>
          <a:xfrm>
            <a:off x="1506398" y="4264637"/>
            <a:ext cx="12344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다운로드 클릭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95F61B8-1EDE-4A8F-03A8-701BA00391FF}"/>
              </a:ext>
            </a:extLst>
          </p:cNvPr>
          <p:cNvSpPr/>
          <p:nvPr/>
        </p:nvSpPr>
        <p:spPr>
          <a:xfrm>
            <a:off x="654289" y="5929198"/>
            <a:ext cx="532924" cy="268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37D7ED3-7B5F-21CE-6936-62D048F5544B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920751" y="5748865"/>
            <a:ext cx="354266" cy="1803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3461BC7-7989-80F9-C3D7-E7DF35C18556}"/>
              </a:ext>
            </a:extLst>
          </p:cNvPr>
          <p:cNvSpPr txBox="1"/>
          <p:nvPr/>
        </p:nvSpPr>
        <p:spPr>
          <a:xfrm>
            <a:off x="1324506" y="5356852"/>
            <a:ext cx="12344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우클릭</a:t>
            </a:r>
            <a:r>
              <a:rPr lang="ko-KR" altLang="en-US" sz="1200" dirty="0"/>
              <a:t> 후 링크주소 복사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0478C4D-1284-873A-9ADA-E4590B73A5B5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FA005D-BE43-4922-B80C-67AD3C9964DC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웹 서버와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DB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서버 구성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38" name="그래픽 43">
              <a:extLst>
                <a:ext uri="{FF2B5EF4-FFF2-40B4-BE49-F238E27FC236}">
                  <a16:creationId xmlns:a16="http://schemas.microsoft.com/office/drawing/2014/main" id="{18976AFB-8F29-1271-576A-9A698CEBAAC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3797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AC797-A25A-E188-27BD-2A927AC4B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385789A8-3F05-0994-9454-D7B119A1B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E6A47D02-F550-E9D0-1FB7-D6EBC7958CB8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24981F3-7539-AFFC-B849-C80A42B2602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EEDBA3-606C-63BD-4323-313935D044B1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837850-4549-91F2-2E4C-95F68253D7A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ACB552-DC51-9F5F-833A-0EC3F21C5F14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E66E0-000A-690E-399A-62536F368FD1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06F9C36-2D29-6417-998C-74A4779854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897585"/>
            <a:ext cx="12192000" cy="25284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61595DA-FB20-7813-3A25-1CFB24F0B92E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B2FAAE3F-3A90-CF2D-1F82-E1F65380A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4F73D29C-8660-F3F5-80A8-190A71AF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EB1F2F-E9FC-540A-E547-36F52DAF13A6}"/>
              </a:ext>
            </a:extLst>
          </p:cNvPr>
          <p:cNvSpPr/>
          <p:nvPr/>
        </p:nvSpPr>
        <p:spPr>
          <a:xfrm>
            <a:off x="8719742" y="2287370"/>
            <a:ext cx="2962086" cy="39817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Wp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로 들어가서 소유자와 그룹 변경과 디렉터리 복사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  <a:latin typeface="+mj-ea"/>
                <a:ea typeface="+mj-ea"/>
              </a:rPr>
              <a:t>chown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~~)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(cp ~~)</a:t>
            </a:r>
          </a:p>
          <a:p>
            <a:pPr algn="ctr"/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2. Ip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만 쳐도 워드프레스가 출력되도록 설정파일에서 설정을 바꿈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(124, 136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행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 algn="ctr"/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3.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설정 파일 작성 후 서비스 재시작을 해주고 데이터 베이스를 </a:t>
            </a:r>
            <a:r>
              <a:rPr lang="ko-KR" altLang="en-US" sz="1400" b="1" dirty="0" err="1">
                <a:solidFill>
                  <a:schemeClr val="tx1"/>
                </a:solidFill>
                <a:latin typeface="+mj-ea"/>
                <a:ea typeface="+mj-ea"/>
              </a:rPr>
              <a:t>만들어줌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  <a:latin typeface="+mj-ea"/>
                <a:ea typeface="+mj-ea"/>
              </a:rPr>
              <a:t>Mysql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 algn="ctr"/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4.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워드프레스 설치를 위해 설정 파일에서 데이터 베이스 이름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유저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비밀번호를 입력해줌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6F37D8C-3DD1-9404-34F7-0C1E82991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110" y="4041187"/>
            <a:ext cx="3598353" cy="3427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3DD0B19-90AF-76C6-6A4A-680E18B6D2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452" y="5834536"/>
            <a:ext cx="3973372" cy="4346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EAAD6B-F33E-25C2-48C7-6E862F6481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244" y="4163041"/>
            <a:ext cx="3973372" cy="16185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41C696-DE52-B046-6D1B-99759A4AFC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244" y="3764872"/>
            <a:ext cx="3973372" cy="3228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F843F95-8553-D94A-936D-46D88A1246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244" y="2287370"/>
            <a:ext cx="3973372" cy="14057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F90185-914A-2A40-354E-2146B3CF65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11124" y="2287371"/>
            <a:ext cx="3593711" cy="16989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97CA03-2487-6BBB-6FC7-74034C1F1E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02110" y="4437112"/>
            <a:ext cx="3598353" cy="183514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6C9F74-793A-2CB6-C512-D68468DD3F56}"/>
              </a:ext>
            </a:extLst>
          </p:cNvPr>
          <p:cNvSpPr/>
          <p:nvPr/>
        </p:nvSpPr>
        <p:spPr>
          <a:xfrm>
            <a:off x="1393689" y="2322761"/>
            <a:ext cx="1720250" cy="244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0DAD39-2789-F889-099B-757085B5BC8E}"/>
              </a:ext>
            </a:extLst>
          </p:cNvPr>
          <p:cNvSpPr/>
          <p:nvPr/>
        </p:nvSpPr>
        <p:spPr>
          <a:xfrm>
            <a:off x="5670119" y="2286543"/>
            <a:ext cx="329939" cy="110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534BA1-B5C0-9AD8-2290-6ED14ADA5600}"/>
              </a:ext>
            </a:extLst>
          </p:cNvPr>
          <p:cNvSpPr/>
          <p:nvPr/>
        </p:nvSpPr>
        <p:spPr>
          <a:xfrm>
            <a:off x="4911124" y="2777194"/>
            <a:ext cx="3417124" cy="957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958C517-0AE4-A490-9017-F8279C24C193}"/>
              </a:ext>
            </a:extLst>
          </p:cNvPr>
          <p:cNvSpPr/>
          <p:nvPr/>
        </p:nvSpPr>
        <p:spPr>
          <a:xfrm>
            <a:off x="1384730" y="3807682"/>
            <a:ext cx="1363056" cy="248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CF8B92-6A2C-4B74-5859-F15284764347}"/>
              </a:ext>
            </a:extLst>
          </p:cNvPr>
          <p:cNvSpPr/>
          <p:nvPr/>
        </p:nvSpPr>
        <p:spPr>
          <a:xfrm>
            <a:off x="5670119" y="4087702"/>
            <a:ext cx="727310" cy="270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2DAE30-B31F-5C07-B0E6-264FBAAE295B}"/>
              </a:ext>
            </a:extLst>
          </p:cNvPr>
          <p:cNvSpPr/>
          <p:nvPr/>
        </p:nvSpPr>
        <p:spPr>
          <a:xfrm>
            <a:off x="562722" y="4568733"/>
            <a:ext cx="1354774" cy="677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1019BB-2195-0041-99B0-7702A05D97CD}"/>
              </a:ext>
            </a:extLst>
          </p:cNvPr>
          <p:cNvSpPr/>
          <p:nvPr/>
        </p:nvSpPr>
        <p:spPr>
          <a:xfrm>
            <a:off x="1384730" y="5859682"/>
            <a:ext cx="1110870" cy="376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DE6ED2-8CC8-A160-3076-06925D62F39E}"/>
              </a:ext>
            </a:extLst>
          </p:cNvPr>
          <p:cNvSpPr/>
          <p:nvPr/>
        </p:nvSpPr>
        <p:spPr>
          <a:xfrm>
            <a:off x="4911124" y="4595252"/>
            <a:ext cx="1322418" cy="1186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7720E-330D-2499-328C-21B44D988F97}"/>
              </a:ext>
            </a:extLst>
          </p:cNvPr>
          <p:cNvSpPr txBox="1"/>
          <p:nvPr/>
        </p:nvSpPr>
        <p:spPr>
          <a:xfrm>
            <a:off x="4031898" y="1924941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E7130-769F-B300-A921-975F5A81441E}"/>
              </a:ext>
            </a:extLst>
          </p:cNvPr>
          <p:cNvSpPr txBox="1"/>
          <p:nvPr/>
        </p:nvSpPr>
        <p:spPr>
          <a:xfrm>
            <a:off x="4028209" y="334260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B5C708-3B59-263F-0E2F-848B68556CDE}"/>
              </a:ext>
            </a:extLst>
          </p:cNvPr>
          <p:cNvSpPr txBox="1"/>
          <p:nvPr/>
        </p:nvSpPr>
        <p:spPr>
          <a:xfrm>
            <a:off x="4028209" y="413488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68D52B-078D-4BD5-E583-2356CAD9DF6A}"/>
              </a:ext>
            </a:extLst>
          </p:cNvPr>
          <p:cNvSpPr txBox="1"/>
          <p:nvPr/>
        </p:nvSpPr>
        <p:spPr>
          <a:xfrm>
            <a:off x="4028209" y="5866855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5145D1-8CAF-F060-90C9-C04D41622322}"/>
              </a:ext>
            </a:extLst>
          </p:cNvPr>
          <p:cNvSpPr txBox="1"/>
          <p:nvPr/>
        </p:nvSpPr>
        <p:spPr>
          <a:xfrm>
            <a:off x="7968208" y="193352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59CA7D-C1FC-08F7-D52F-5801768A9366}"/>
              </a:ext>
            </a:extLst>
          </p:cNvPr>
          <p:cNvSpPr txBox="1"/>
          <p:nvPr/>
        </p:nvSpPr>
        <p:spPr>
          <a:xfrm>
            <a:off x="8001581" y="394326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886500-2D55-8ECD-A46D-9A4E4B4156DC}"/>
              </a:ext>
            </a:extLst>
          </p:cNvPr>
          <p:cNvSpPr txBox="1"/>
          <p:nvPr/>
        </p:nvSpPr>
        <p:spPr>
          <a:xfrm>
            <a:off x="7968208" y="464437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EF990F0-FC95-414B-FAE8-621F8DCF7C9D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BFE25E-F1BF-18D4-C333-D94677B35DE0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웹 서버와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DB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서버 구성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36" name="그래픽 43">
              <a:extLst>
                <a:ext uri="{FF2B5EF4-FFF2-40B4-BE49-F238E27FC236}">
                  <a16:creationId xmlns:a16="http://schemas.microsoft.com/office/drawing/2014/main" id="{8FD520CE-C418-20B1-A99F-B129DD9209F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3724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68FBB-0954-546D-F796-4AB737871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7A27A38A-2DE8-284B-0FDE-7E78AA640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87204"/>
            <a:ext cx="12192000" cy="6119955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CA179ACF-8DA5-03CD-77EA-5A309C52376E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88EBCD2-B57F-6A67-5C0C-D52D42F4D97B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413A11-8002-4326-ACF0-309D15C5DC01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D0DCD3-08C5-2F5B-43C8-A127129C6195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1F3A50-AD31-9001-9AD5-65E521939DDD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D5B27-6FBA-A7C2-F4BF-04E33E89C7E2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344B08E-9FAF-D76E-233D-034141C1DA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03906"/>
            <a:ext cx="12192000" cy="24652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DE3065E-0902-9C50-5C88-C30EFC3E315E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84FB114F-E1B7-1892-64DB-9634B95A40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DFE2D53B-7F87-957A-C716-95A289FF3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7E8A3B-2BAD-354A-9DBF-626EED0F48DD}"/>
              </a:ext>
            </a:extLst>
          </p:cNvPr>
          <p:cNvSpPr/>
          <p:nvPr/>
        </p:nvSpPr>
        <p:spPr>
          <a:xfrm>
            <a:off x="8719742" y="2288055"/>
            <a:ext cx="2962086" cy="398526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1.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크롬에 </a:t>
            </a:r>
            <a:r>
              <a:rPr lang="en-US" altLang="ko-KR" sz="1400" b="1" dirty="0" err="1">
                <a:solidFill>
                  <a:schemeClr val="tx1"/>
                </a:solidFill>
                <a:latin typeface="+mj-ea"/>
                <a:ea typeface="+mj-ea"/>
              </a:rPr>
              <a:t>ip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입력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(10.0.1.127)</a:t>
            </a:r>
          </a:p>
          <a:p>
            <a:pPr algn="ctr"/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2.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각 빈 칸에 맞게 입력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유저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비밀번호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 algn="ctr"/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3.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로그인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4.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웹 메일 클라이언트  연동할 데이터 베이스 생성과 방화벽 개방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(GRANT ALL ON *.* TO 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  <a:hlinkClick r:id="rId8"/>
              </a:rPr>
              <a:t>jin@’10.0.1.%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’ IDENTIFIED BY ‘1234’;)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(firewall-</a:t>
            </a:r>
            <a:r>
              <a:rPr lang="en-US" altLang="ko-KR" sz="1400" b="1" dirty="0" err="1">
                <a:solidFill>
                  <a:schemeClr val="tx1"/>
                </a:solidFill>
                <a:latin typeface="+mj-ea"/>
                <a:ea typeface="+mj-ea"/>
              </a:rPr>
              <a:t>cmd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 –add-service=</a:t>
            </a:r>
            <a:r>
              <a:rPr lang="en-US" altLang="ko-KR" sz="1400" b="1" dirty="0" err="1">
                <a:solidFill>
                  <a:schemeClr val="tx1"/>
                </a:solidFill>
                <a:latin typeface="+mj-ea"/>
                <a:ea typeface="+mj-ea"/>
              </a:rPr>
              <a:t>mysql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D4708C-60B9-1E78-6BAC-2D47F9A8D0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373" y="2292899"/>
            <a:ext cx="3876440" cy="21849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575D0D-4F62-F14C-5291-89A512FE79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8054" y="4629309"/>
            <a:ext cx="2534897" cy="16440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BB2350-48C5-DAD0-94C1-7944BEBFAB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2713" y="4632134"/>
            <a:ext cx="2534896" cy="164400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C607E3-8975-1487-F0B4-426425F99B59}"/>
              </a:ext>
            </a:extLst>
          </p:cNvPr>
          <p:cNvSpPr/>
          <p:nvPr/>
        </p:nvSpPr>
        <p:spPr>
          <a:xfrm>
            <a:off x="5998053" y="5085184"/>
            <a:ext cx="2107883" cy="874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D3219C-8FE9-2C39-DB2A-15BB9555210F}"/>
              </a:ext>
            </a:extLst>
          </p:cNvPr>
          <p:cNvSpPr/>
          <p:nvPr/>
        </p:nvSpPr>
        <p:spPr>
          <a:xfrm>
            <a:off x="1119683" y="2299320"/>
            <a:ext cx="684076" cy="607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8BE0E6A-03B6-0D2A-5DA3-A71BE8633EF1}"/>
              </a:ext>
            </a:extLst>
          </p:cNvPr>
          <p:cNvCxnSpPr>
            <a:cxnSpLocks/>
          </p:cNvCxnSpPr>
          <p:nvPr/>
        </p:nvCxnSpPr>
        <p:spPr>
          <a:xfrm>
            <a:off x="1120465" y="2376651"/>
            <a:ext cx="0" cy="50360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3F3917-074E-7CA6-18A1-ECDEFA7E5CAE}"/>
              </a:ext>
            </a:extLst>
          </p:cNvPr>
          <p:cNvSpPr txBox="1"/>
          <p:nvPr/>
        </p:nvSpPr>
        <p:spPr>
          <a:xfrm>
            <a:off x="593355" y="2997316"/>
            <a:ext cx="1234419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10.0.1.127</a:t>
            </a:r>
            <a:endParaRPr lang="ko-KR" altLang="en-US" sz="15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BAC36C-F8A3-2963-C90D-E089D431A5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7373" y="4632134"/>
            <a:ext cx="2534896" cy="164080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5647B1-96CA-643A-C567-4F9303AC5822}"/>
              </a:ext>
            </a:extLst>
          </p:cNvPr>
          <p:cNvSpPr/>
          <p:nvPr/>
        </p:nvSpPr>
        <p:spPr>
          <a:xfrm>
            <a:off x="1050057" y="4764462"/>
            <a:ext cx="1403485" cy="1195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3B4F927-BA0C-5BF8-289E-7FD9BED41D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6511" y="2288055"/>
            <a:ext cx="3876440" cy="218499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B2C9BD-1BCC-07EE-4477-3C5C8E54F4F4}"/>
              </a:ext>
            </a:extLst>
          </p:cNvPr>
          <p:cNvSpPr/>
          <p:nvPr/>
        </p:nvSpPr>
        <p:spPr>
          <a:xfrm>
            <a:off x="5513936" y="3174331"/>
            <a:ext cx="2182734" cy="947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CFB8FC-52A6-E8DC-7139-AC27E71B8952}"/>
              </a:ext>
            </a:extLst>
          </p:cNvPr>
          <p:cNvSpPr txBox="1"/>
          <p:nvPr/>
        </p:nvSpPr>
        <p:spPr>
          <a:xfrm>
            <a:off x="3907065" y="2510921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BEE713-FC6C-982E-1770-B227212FF3A5}"/>
              </a:ext>
            </a:extLst>
          </p:cNvPr>
          <p:cNvSpPr txBox="1"/>
          <p:nvPr/>
        </p:nvSpPr>
        <p:spPr>
          <a:xfrm>
            <a:off x="8086287" y="237015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A230D8-7532-CC49-9A8D-2A57200286AB}"/>
              </a:ext>
            </a:extLst>
          </p:cNvPr>
          <p:cNvSpPr txBox="1"/>
          <p:nvPr/>
        </p:nvSpPr>
        <p:spPr>
          <a:xfrm>
            <a:off x="2589586" y="466770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EE4E17-9190-0926-2646-6E387879F6C8}"/>
              </a:ext>
            </a:extLst>
          </p:cNvPr>
          <p:cNvSpPr txBox="1"/>
          <p:nvPr/>
        </p:nvSpPr>
        <p:spPr>
          <a:xfrm>
            <a:off x="5272125" y="566124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851F7C-1934-9313-07CE-EAB2D94C9FBB}"/>
              </a:ext>
            </a:extLst>
          </p:cNvPr>
          <p:cNvSpPr txBox="1"/>
          <p:nvPr/>
        </p:nvSpPr>
        <p:spPr>
          <a:xfrm>
            <a:off x="8121609" y="466770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F3431A-2E5F-2D90-3325-207D727D64B7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746D44-9F9B-E255-5A3D-5048DF0B584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웹 서버와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DB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서버 구성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7" name="그래픽 43">
              <a:extLst>
                <a:ext uri="{FF2B5EF4-FFF2-40B4-BE49-F238E27FC236}">
                  <a16:creationId xmlns:a16="http://schemas.microsoft.com/office/drawing/2014/main" id="{660F8F23-CEF6-1A9E-5823-6CCBB7652D42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0522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6980038" cy="830997"/>
            <a:chOff x="376102" y="333243"/>
            <a:chExt cx="698003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58944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0339EFE-B5E6-5F9F-B735-D010B4908499}"/>
              </a:ext>
            </a:extLst>
          </p:cNvPr>
          <p:cNvSpPr txBox="1"/>
          <p:nvPr/>
        </p:nvSpPr>
        <p:spPr>
          <a:xfrm>
            <a:off x="743615" y="1430219"/>
            <a:ext cx="10324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DNS 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서버 작업 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R="0" indent="0" fontAlgn="base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그래픽 43">
            <a:extLst>
              <a:ext uri="{FF2B5EF4-FFF2-40B4-BE49-F238E27FC236}">
                <a16:creationId xmlns:a16="http://schemas.microsoft.com/office/drawing/2014/main" id="{3C5F8F17-F43B-71A7-9A95-0A4DCF5B40D8}"/>
              </a:ext>
            </a:extLst>
          </p:cNvPr>
          <p:cNvSpPr/>
          <p:nvPr/>
        </p:nvSpPr>
        <p:spPr>
          <a:xfrm>
            <a:off x="541891" y="1539006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DC3A33C-5480-E45B-3696-B919DCF0CF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0" y="2340523"/>
            <a:ext cx="5619781" cy="186820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74EB653-8554-A616-6816-180FF2604311}"/>
              </a:ext>
            </a:extLst>
          </p:cNvPr>
          <p:cNvSpPr txBox="1"/>
          <p:nvPr/>
        </p:nvSpPr>
        <p:spPr>
          <a:xfrm>
            <a:off x="7063008" y="2340523"/>
            <a:ext cx="38884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- </a:t>
            </a:r>
            <a:r>
              <a:rPr lang="en-US" altLang="ko-KR" dirty="0" err="1">
                <a:solidFill>
                  <a:schemeClr val="accent5"/>
                </a:solidFill>
              </a:rPr>
              <a:t>dnf</a:t>
            </a:r>
            <a:r>
              <a:rPr lang="en-US" altLang="ko-KR" dirty="0">
                <a:solidFill>
                  <a:schemeClr val="accent5"/>
                </a:solidFill>
              </a:rPr>
              <a:t> –y install nginx </a:t>
            </a:r>
          </a:p>
          <a:p>
            <a:r>
              <a:rPr lang="en-US" altLang="ko-KR" dirty="0">
                <a:solidFill>
                  <a:schemeClr val="accent5"/>
                </a:solidFill>
              </a:rPr>
              <a:t>- </a:t>
            </a:r>
            <a:r>
              <a:rPr lang="en-US" altLang="ko-KR" dirty="0" err="1">
                <a:solidFill>
                  <a:schemeClr val="accent5"/>
                </a:solidFill>
              </a:rPr>
              <a:t>dnf</a:t>
            </a:r>
            <a:r>
              <a:rPr lang="en-US" altLang="ko-KR" dirty="0">
                <a:solidFill>
                  <a:schemeClr val="accent5"/>
                </a:solidFill>
              </a:rPr>
              <a:t> –y install bind</a:t>
            </a:r>
          </a:p>
          <a:p>
            <a:endParaRPr lang="en-US" altLang="ko-KR" dirty="0"/>
          </a:p>
          <a:p>
            <a:r>
              <a:rPr lang="en-US" altLang="ko-KR" dirty="0"/>
              <a:t>nginx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웹서버</a:t>
            </a:r>
            <a:endParaRPr lang="en-US" altLang="ko-KR" dirty="0"/>
          </a:p>
          <a:p>
            <a:r>
              <a:rPr lang="en-US" altLang="ko-KR" dirty="0"/>
              <a:t>bind = DNS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ko-KR" altLang="en-US" dirty="0"/>
              <a:t>서버를 구성하기 위해 </a:t>
            </a:r>
            <a:endParaRPr lang="en-US" altLang="ko-KR" dirty="0"/>
          </a:p>
          <a:p>
            <a:r>
              <a:rPr lang="ko-KR" altLang="en-US" dirty="0"/>
              <a:t>위와 같이 설치 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accent5"/>
                </a:solidFill>
              </a:rPr>
              <a:t>vi /</a:t>
            </a:r>
            <a:r>
              <a:rPr lang="en-US" altLang="ko-KR" dirty="0" err="1">
                <a:solidFill>
                  <a:schemeClr val="accent5"/>
                </a:solidFill>
              </a:rPr>
              <a:t>etc</a:t>
            </a:r>
            <a:r>
              <a:rPr lang="en-US" altLang="ko-KR" dirty="0">
                <a:solidFill>
                  <a:schemeClr val="accent5"/>
                </a:solidFill>
              </a:rPr>
              <a:t>/</a:t>
            </a:r>
            <a:r>
              <a:rPr lang="en-US" altLang="ko-KR" dirty="0" err="1">
                <a:solidFill>
                  <a:schemeClr val="accent5"/>
                </a:solidFill>
              </a:rPr>
              <a:t>named.conf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밑줄 친 곳을 위에서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any ; -&gt; none; -&gt; any; </a:t>
            </a:r>
            <a:r>
              <a:rPr lang="ko-KR" altLang="en-US" dirty="0"/>
              <a:t>로 수정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*</a:t>
            </a:r>
            <a:r>
              <a:rPr lang="ko-KR" altLang="en-US" sz="1400" dirty="0">
                <a:solidFill>
                  <a:srgbClr val="FF0000"/>
                </a:solidFill>
              </a:rPr>
              <a:t>외부 클라이언트가 </a:t>
            </a:r>
            <a:r>
              <a:rPr lang="en-US" altLang="ko-KR" sz="1400" dirty="0">
                <a:solidFill>
                  <a:srgbClr val="FF0000"/>
                </a:solidFill>
              </a:rPr>
              <a:t>DNS</a:t>
            </a:r>
            <a:r>
              <a:rPr lang="ko-KR" altLang="en-US" sz="1400" dirty="0">
                <a:solidFill>
                  <a:srgbClr val="FF0000"/>
                </a:solidFill>
              </a:rPr>
              <a:t>서버를 사용할 수 있도록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수정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CA2FB9C-1C52-31DE-C9F0-A4380D08C1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74" y="4518469"/>
            <a:ext cx="5637523" cy="174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09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2506</Words>
  <Application>Microsoft Office PowerPoint</Application>
  <PresentationFormat>와이드스크린</PresentationFormat>
  <Paragraphs>579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8" baseType="lpstr">
      <vt:lpstr>Pretendard</vt:lpstr>
      <vt:lpstr>Pretendard Medium</vt:lpstr>
      <vt:lpstr>맑은 고딕</vt:lpstr>
      <vt:lpstr>맑은 고딕 Semilight</vt:lpstr>
      <vt:lpstr>세방고딕 Bold</vt:lpstr>
      <vt:lpstr>세방고딕 Regular</vt:lpstr>
      <vt:lpstr>Arial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4gl</cp:lastModifiedBy>
  <cp:revision>43</cp:revision>
  <dcterms:created xsi:type="dcterms:W3CDTF">2023-12-20T03:00:25Z</dcterms:created>
  <dcterms:modified xsi:type="dcterms:W3CDTF">2025-03-20T03:18:48Z</dcterms:modified>
</cp:coreProperties>
</file>